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92" r:id="rId1"/>
    <p:sldMasterId id="2147483804" r:id="rId2"/>
    <p:sldMasterId id="2147483816" r:id="rId3"/>
    <p:sldMasterId id="2147483828" r:id="rId4"/>
    <p:sldMasterId id="2147483840" r:id="rId5"/>
    <p:sldMasterId id="2147483852" r:id="rId6"/>
    <p:sldMasterId id="2147483888" r:id="rId7"/>
    <p:sldMasterId id="2147483912" r:id="rId8"/>
    <p:sldMasterId id="2147483948" r:id="rId9"/>
    <p:sldMasterId id="2147483972" r:id="rId10"/>
  </p:sldMasterIdLst>
  <p:notesMasterIdLst>
    <p:notesMasterId r:id="rId25"/>
  </p:notesMasterIdLst>
  <p:handoutMasterIdLst>
    <p:handoutMasterId r:id="rId26"/>
  </p:handoutMasterIdLst>
  <p:sldIdLst>
    <p:sldId id="529" r:id="rId11"/>
    <p:sldId id="522" r:id="rId12"/>
    <p:sldId id="499" r:id="rId13"/>
    <p:sldId id="507" r:id="rId14"/>
    <p:sldId id="508" r:id="rId15"/>
    <p:sldId id="509" r:id="rId16"/>
    <p:sldId id="510" r:id="rId17"/>
    <p:sldId id="511" r:id="rId18"/>
    <p:sldId id="514" r:id="rId19"/>
    <p:sldId id="516" r:id="rId20"/>
    <p:sldId id="519" r:id="rId21"/>
    <p:sldId id="530" r:id="rId22"/>
    <p:sldId id="531" r:id="rId23"/>
    <p:sldId id="528" r:id="rId24"/>
  </p:sldIdLst>
  <p:sldSz cx="9144000" cy="5143500" type="screen16x9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6D0"/>
    <a:srgbClr val="002060"/>
    <a:srgbClr val="FFCCCC"/>
    <a:srgbClr val="81FFBA"/>
    <a:srgbClr val="76A864"/>
    <a:srgbClr val="CDFFE4"/>
    <a:srgbClr val="40AE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90" autoAdjust="0"/>
    <p:restoredTop sz="98046" autoAdjust="0"/>
  </p:normalViewPr>
  <p:slideViewPr>
    <p:cSldViewPr>
      <p:cViewPr>
        <p:scale>
          <a:sx n="103" d="100"/>
          <a:sy n="103" d="100"/>
        </p:scale>
        <p:origin x="-360" y="-4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5885DF-5294-4C98-9D66-CBF8A3186036}" type="doc">
      <dgm:prSet loTypeId="urn:microsoft.com/office/officeart/2005/8/layout/process4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B92E1951-4B06-491D-9DCA-03F1EF040289}">
      <dgm:prSet custT="1"/>
      <dgm:spPr/>
      <dgm:t>
        <a:bodyPr/>
        <a:lstStyle/>
        <a:p>
          <a:pPr rtl="0"/>
          <a:r>
            <a:rPr lang="ru-RU" sz="2400" dirty="0" smtClean="0">
              <a:ln>
                <a:solidFill>
                  <a:srgbClr val="002060"/>
                </a:solidFill>
              </a:ln>
            </a:rPr>
            <a:t>на педагогическом совете принимается проект годового плана посещения культурно-массовых мероприятий</a:t>
          </a:r>
          <a:endParaRPr lang="ru-RU" sz="2400" dirty="0">
            <a:ln>
              <a:solidFill>
                <a:srgbClr val="002060"/>
              </a:solidFill>
            </a:ln>
          </a:endParaRPr>
        </a:p>
      </dgm:t>
    </dgm:pt>
    <dgm:pt modelId="{CD7BA1B7-ADC5-47B3-8FAE-07B53CFD5B6C}" type="parTrans" cxnId="{0608A98B-7CCF-48B7-995E-AAD92EE0E054}">
      <dgm:prSet/>
      <dgm:spPr/>
      <dgm:t>
        <a:bodyPr/>
        <a:lstStyle/>
        <a:p>
          <a:endParaRPr lang="ru-RU">
            <a:ln>
              <a:solidFill>
                <a:srgbClr val="002060"/>
              </a:solidFill>
            </a:ln>
          </a:endParaRPr>
        </a:p>
      </dgm:t>
    </dgm:pt>
    <dgm:pt modelId="{D1154D40-8467-4E73-88ED-8CF5CC80BBAC}" type="sibTrans" cxnId="{0608A98B-7CCF-48B7-995E-AAD92EE0E054}">
      <dgm:prSet/>
      <dgm:spPr/>
      <dgm:t>
        <a:bodyPr/>
        <a:lstStyle/>
        <a:p>
          <a:endParaRPr lang="ru-RU">
            <a:ln>
              <a:solidFill>
                <a:srgbClr val="002060"/>
              </a:solidFill>
            </a:ln>
          </a:endParaRPr>
        </a:p>
      </dgm:t>
    </dgm:pt>
    <dgm:pt modelId="{04C45A7E-0715-41E3-A933-606A520A85AA}">
      <dgm:prSet custT="1"/>
      <dgm:spPr/>
      <dgm:t>
        <a:bodyPr/>
        <a:lstStyle/>
        <a:p>
          <a:pPr rtl="0"/>
          <a:r>
            <a:rPr lang="ru-RU" sz="2400" dirty="0" smtClean="0">
              <a:ln>
                <a:solidFill>
                  <a:srgbClr val="002060"/>
                </a:solidFill>
              </a:ln>
            </a:rPr>
            <a:t>Процедура согласования регламентируется локальными актами образовательного учреждения</a:t>
          </a:r>
          <a:endParaRPr lang="ru-RU" sz="2400" dirty="0">
            <a:ln>
              <a:solidFill>
                <a:srgbClr val="002060"/>
              </a:solidFill>
            </a:ln>
          </a:endParaRPr>
        </a:p>
      </dgm:t>
    </dgm:pt>
    <dgm:pt modelId="{E60EDBD6-1287-47F4-B9F7-4CF552699FE7}" type="sibTrans" cxnId="{97745F3B-F082-4C0A-B16F-E9F76CC8B13C}">
      <dgm:prSet/>
      <dgm:spPr/>
      <dgm:t>
        <a:bodyPr/>
        <a:lstStyle/>
        <a:p>
          <a:endParaRPr lang="ru-RU">
            <a:ln>
              <a:solidFill>
                <a:srgbClr val="002060"/>
              </a:solidFill>
            </a:ln>
          </a:endParaRPr>
        </a:p>
      </dgm:t>
    </dgm:pt>
    <dgm:pt modelId="{35FC9635-227B-4241-9F06-ECE6502DCD52}" type="parTrans" cxnId="{97745F3B-F082-4C0A-B16F-E9F76CC8B13C}">
      <dgm:prSet/>
      <dgm:spPr/>
      <dgm:t>
        <a:bodyPr/>
        <a:lstStyle/>
        <a:p>
          <a:endParaRPr lang="ru-RU">
            <a:ln>
              <a:solidFill>
                <a:srgbClr val="002060"/>
              </a:solidFill>
            </a:ln>
          </a:endParaRPr>
        </a:p>
      </dgm:t>
    </dgm:pt>
    <dgm:pt modelId="{6C3C8030-C603-416F-85DF-FDD445F8A77F}">
      <dgm:prSet/>
      <dgm:spPr/>
      <dgm:t>
        <a:bodyPr/>
        <a:lstStyle/>
        <a:p>
          <a:pPr rtl="0"/>
          <a:r>
            <a:rPr lang="ru-RU" dirty="0" smtClean="0">
              <a:ln>
                <a:solidFill>
                  <a:srgbClr val="002060"/>
                </a:solidFill>
              </a:ln>
            </a:rPr>
            <a:t>утверждается руководителем образовательного учреждения </a:t>
          </a:r>
          <a:endParaRPr lang="ru-RU" dirty="0">
            <a:ln>
              <a:solidFill>
                <a:srgbClr val="002060"/>
              </a:solidFill>
            </a:ln>
          </a:endParaRPr>
        </a:p>
      </dgm:t>
    </dgm:pt>
    <dgm:pt modelId="{6512063F-DE77-4210-883E-436544F32489}" type="sibTrans" cxnId="{C1F25A76-468B-4B61-9500-19582CD97437}">
      <dgm:prSet/>
      <dgm:spPr/>
      <dgm:t>
        <a:bodyPr/>
        <a:lstStyle/>
        <a:p>
          <a:endParaRPr lang="ru-RU">
            <a:ln>
              <a:solidFill>
                <a:srgbClr val="002060"/>
              </a:solidFill>
            </a:ln>
          </a:endParaRPr>
        </a:p>
      </dgm:t>
    </dgm:pt>
    <dgm:pt modelId="{D217A3CB-8E51-4DA2-9426-50509A41A0F3}" type="parTrans" cxnId="{C1F25A76-468B-4B61-9500-19582CD97437}">
      <dgm:prSet/>
      <dgm:spPr/>
      <dgm:t>
        <a:bodyPr/>
        <a:lstStyle/>
        <a:p>
          <a:endParaRPr lang="ru-RU">
            <a:ln>
              <a:solidFill>
                <a:srgbClr val="002060"/>
              </a:solidFill>
            </a:ln>
          </a:endParaRPr>
        </a:p>
      </dgm:t>
    </dgm:pt>
    <dgm:pt modelId="{23FCCFA0-EBF3-4334-8CFA-0F2487165065}">
      <dgm:prSet/>
      <dgm:spPr/>
      <dgm:t>
        <a:bodyPr/>
        <a:lstStyle/>
        <a:p>
          <a:pPr rtl="0"/>
          <a:r>
            <a:rPr lang="ru-RU" dirty="0" smtClean="0">
              <a:ln>
                <a:solidFill>
                  <a:srgbClr val="002060"/>
                </a:solidFill>
              </a:ln>
            </a:rPr>
            <a:t>который после согласования с родительской общественностью </a:t>
          </a:r>
          <a:endParaRPr lang="ru-RU" dirty="0">
            <a:ln>
              <a:solidFill>
                <a:srgbClr val="002060"/>
              </a:solidFill>
            </a:ln>
          </a:endParaRPr>
        </a:p>
      </dgm:t>
    </dgm:pt>
    <dgm:pt modelId="{D5F7C4A0-0DA9-4937-AC47-4A8421579F2F}" type="sibTrans" cxnId="{D8BE0D98-1618-4832-B645-AA5F2A403640}">
      <dgm:prSet/>
      <dgm:spPr/>
      <dgm:t>
        <a:bodyPr/>
        <a:lstStyle/>
        <a:p>
          <a:endParaRPr lang="ru-RU">
            <a:ln>
              <a:solidFill>
                <a:srgbClr val="002060"/>
              </a:solidFill>
            </a:ln>
          </a:endParaRPr>
        </a:p>
      </dgm:t>
    </dgm:pt>
    <dgm:pt modelId="{5A33A45D-3F83-40BB-AAEF-CE004C6AE596}" type="parTrans" cxnId="{D8BE0D98-1618-4832-B645-AA5F2A403640}">
      <dgm:prSet/>
      <dgm:spPr/>
      <dgm:t>
        <a:bodyPr/>
        <a:lstStyle/>
        <a:p>
          <a:endParaRPr lang="ru-RU">
            <a:ln>
              <a:solidFill>
                <a:srgbClr val="002060"/>
              </a:solidFill>
            </a:ln>
          </a:endParaRPr>
        </a:p>
      </dgm:t>
    </dgm:pt>
    <dgm:pt modelId="{872546FD-7A6D-4E60-90AE-04462F1C5FC3}" type="pres">
      <dgm:prSet presAssocID="{285885DF-5294-4C98-9D66-CBF8A318603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D4804B-6466-4B12-8FB0-E8C89511BDF5}" type="pres">
      <dgm:prSet presAssocID="{04C45A7E-0715-41E3-A933-606A520A85AA}" presName="boxAndChildren" presStyleCnt="0"/>
      <dgm:spPr/>
    </dgm:pt>
    <dgm:pt modelId="{5CCCD7C8-1BB3-4DE0-A90B-986B621A72B4}" type="pres">
      <dgm:prSet presAssocID="{04C45A7E-0715-41E3-A933-606A520A85AA}" presName="parentTextBox" presStyleLbl="node1" presStyleIdx="0" presStyleCnt="4"/>
      <dgm:spPr/>
      <dgm:t>
        <a:bodyPr/>
        <a:lstStyle/>
        <a:p>
          <a:endParaRPr lang="ru-RU"/>
        </a:p>
      </dgm:t>
    </dgm:pt>
    <dgm:pt modelId="{890E31BB-7F1A-4806-9049-34FBB972970C}" type="pres">
      <dgm:prSet presAssocID="{6512063F-DE77-4210-883E-436544F32489}" presName="sp" presStyleCnt="0"/>
      <dgm:spPr/>
    </dgm:pt>
    <dgm:pt modelId="{BF0202B7-E36D-4081-95F3-A9187896094C}" type="pres">
      <dgm:prSet presAssocID="{6C3C8030-C603-416F-85DF-FDD445F8A77F}" presName="arrowAndChildren" presStyleCnt="0"/>
      <dgm:spPr/>
    </dgm:pt>
    <dgm:pt modelId="{2B5ADFAE-2E10-4076-8AAA-DB63920472BC}" type="pres">
      <dgm:prSet presAssocID="{6C3C8030-C603-416F-85DF-FDD445F8A77F}" presName="parentTextArrow" presStyleLbl="node1" presStyleIdx="1" presStyleCnt="4"/>
      <dgm:spPr/>
      <dgm:t>
        <a:bodyPr/>
        <a:lstStyle/>
        <a:p>
          <a:endParaRPr lang="ru-RU"/>
        </a:p>
      </dgm:t>
    </dgm:pt>
    <dgm:pt modelId="{0C7E95FD-358A-47C1-BD0E-33B311A96A7C}" type="pres">
      <dgm:prSet presAssocID="{D5F7C4A0-0DA9-4937-AC47-4A8421579F2F}" presName="sp" presStyleCnt="0"/>
      <dgm:spPr/>
    </dgm:pt>
    <dgm:pt modelId="{05451F46-08BE-4C4F-8F22-F0FABF0B6C00}" type="pres">
      <dgm:prSet presAssocID="{23FCCFA0-EBF3-4334-8CFA-0F2487165065}" presName="arrowAndChildren" presStyleCnt="0"/>
      <dgm:spPr/>
    </dgm:pt>
    <dgm:pt modelId="{F5CED100-2769-434D-8BA4-E110EAE6BCEA}" type="pres">
      <dgm:prSet presAssocID="{23FCCFA0-EBF3-4334-8CFA-0F2487165065}" presName="parentTextArrow" presStyleLbl="node1" presStyleIdx="2" presStyleCnt="4"/>
      <dgm:spPr/>
      <dgm:t>
        <a:bodyPr/>
        <a:lstStyle/>
        <a:p>
          <a:endParaRPr lang="ru-RU"/>
        </a:p>
      </dgm:t>
    </dgm:pt>
    <dgm:pt modelId="{F43B2F1A-DA1B-45AA-B2BB-7591508AD977}" type="pres">
      <dgm:prSet presAssocID="{D1154D40-8467-4E73-88ED-8CF5CC80BBAC}" presName="sp" presStyleCnt="0"/>
      <dgm:spPr/>
    </dgm:pt>
    <dgm:pt modelId="{D5A578E9-62BD-442F-87A1-10CC13074CFF}" type="pres">
      <dgm:prSet presAssocID="{B92E1951-4B06-491D-9DCA-03F1EF040289}" presName="arrowAndChildren" presStyleCnt="0"/>
      <dgm:spPr/>
    </dgm:pt>
    <dgm:pt modelId="{6E231F94-A854-4C8A-8849-2A39FA6DA860}" type="pres">
      <dgm:prSet presAssocID="{B92E1951-4B06-491D-9DCA-03F1EF040289}" presName="parentTextArrow" presStyleLbl="node1" presStyleIdx="3" presStyleCnt="4"/>
      <dgm:spPr/>
      <dgm:t>
        <a:bodyPr/>
        <a:lstStyle/>
        <a:p>
          <a:endParaRPr lang="ru-RU"/>
        </a:p>
      </dgm:t>
    </dgm:pt>
  </dgm:ptLst>
  <dgm:cxnLst>
    <dgm:cxn modelId="{35678480-5D63-4F15-976E-B08127D1F4E7}" type="presOf" srcId="{B92E1951-4B06-491D-9DCA-03F1EF040289}" destId="{6E231F94-A854-4C8A-8849-2A39FA6DA860}" srcOrd="0" destOrd="0" presId="urn:microsoft.com/office/officeart/2005/8/layout/process4"/>
    <dgm:cxn modelId="{B0F457A0-605B-4127-9019-3CC871F7D7E7}" type="presOf" srcId="{285885DF-5294-4C98-9D66-CBF8A3186036}" destId="{872546FD-7A6D-4E60-90AE-04462F1C5FC3}" srcOrd="0" destOrd="0" presId="urn:microsoft.com/office/officeart/2005/8/layout/process4"/>
    <dgm:cxn modelId="{C1F25A76-468B-4B61-9500-19582CD97437}" srcId="{285885DF-5294-4C98-9D66-CBF8A3186036}" destId="{6C3C8030-C603-416F-85DF-FDD445F8A77F}" srcOrd="2" destOrd="0" parTransId="{D217A3CB-8E51-4DA2-9426-50509A41A0F3}" sibTransId="{6512063F-DE77-4210-883E-436544F32489}"/>
    <dgm:cxn modelId="{0608A98B-7CCF-48B7-995E-AAD92EE0E054}" srcId="{285885DF-5294-4C98-9D66-CBF8A3186036}" destId="{B92E1951-4B06-491D-9DCA-03F1EF040289}" srcOrd="0" destOrd="0" parTransId="{CD7BA1B7-ADC5-47B3-8FAE-07B53CFD5B6C}" sibTransId="{D1154D40-8467-4E73-88ED-8CF5CC80BBAC}"/>
    <dgm:cxn modelId="{D8BE0D98-1618-4832-B645-AA5F2A403640}" srcId="{285885DF-5294-4C98-9D66-CBF8A3186036}" destId="{23FCCFA0-EBF3-4334-8CFA-0F2487165065}" srcOrd="1" destOrd="0" parTransId="{5A33A45D-3F83-40BB-AAEF-CE004C6AE596}" sibTransId="{D5F7C4A0-0DA9-4937-AC47-4A8421579F2F}"/>
    <dgm:cxn modelId="{97745F3B-F082-4C0A-B16F-E9F76CC8B13C}" srcId="{285885DF-5294-4C98-9D66-CBF8A3186036}" destId="{04C45A7E-0715-41E3-A933-606A520A85AA}" srcOrd="3" destOrd="0" parTransId="{35FC9635-227B-4241-9F06-ECE6502DCD52}" sibTransId="{E60EDBD6-1287-47F4-B9F7-4CF552699FE7}"/>
    <dgm:cxn modelId="{41C04187-FF00-49C5-9457-1D63AE0464C8}" type="presOf" srcId="{04C45A7E-0715-41E3-A933-606A520A85AA}" destId="{5CCCD7C8-1BB3-4DE0-A90B-986B621A72B4}" srcOrd="0" destOrd="0" presId="urn:microsoft.com/office/officeart/2005/8/layout/process4"/>
    <dgm:cxn modelId="{97A88725-BB8D-4FCE-B144-104CC0BAE19E}" type="presOf" srcId="{6C3C8030-C603-416F-85DF-FDD445F8A77F}" destId="{2B5ADFAE-2E10-4076-8AAA-DB63920472BC}" srcOrd="0" destOrd="0" presId="urn:microsoft.com/office/officeart/2005/8/layout/process4"/>
    <dgm:cxn modelId="{1CC6197C-866F-4C4C-8862-9A1E17CE807C}" type="presOf" srcId="{23FCCFA0-EBF3-4334-8CFA-0F2487165065}" destId="{F5CED100-2769-434D-8BA4-E110EAE6BCEA}" srcOrd="0" destOrd="0" presId="urn:microsoft.com/office/officeart/2005/8/layout/process4"/>
    <dgm:cxn modelId="{B858A8F5-2C5F-4B3E-A8F9-9ABBB0E13890}" type="presParOf" srcId="{872546FD-7A6D-4E60-90AE-04462F1C5FC3}" destId="{E2D4804B-6466-4B12-8FB0-E8C89511BDF5}" srcOrd="0" destOrd="0" presId="urn:microsoft.com/office/officeart/2005/8/layout/process4"/>
    <dgm:cxn modelId="{73DDEEA4-7B6D-4961-B007-5DD327C40C20}" type="presParOf" srcId="{E2D4804B-6466-4B12-8FB0-E8C89511BDF5}" destId="{5CCCD7C8-1BB3-4DE0-A90B-986B621A72B4}" srcOrd="0" destOrd="0" presId="urn:microsoft.com/office/officeart/2005/8/layout/process4"/>
    <dgm:cxn modelId="{B2FAE185-BC18-4339-B67F-20E34B21B3A0}" type="presParOf" srcId="{872546FD-7A6D-4E60-90AE-04462F1C5FC3}" destId="{890E31BB-7F1A-4806-9049-34FBB972970C}" srcOrd="1" destOrd="0" presId="urn:microsoft.com/office/officeart/2005/8/layout/process4"/>
    <dgm:cxn modelId="{9DF78C40-5626-405D-950F-B47002A44F7D}" type="presParOf" srcId="{872546FD-7A6D-4E60-90AE-04462F1C5FC3}" destId="{BF0202B7-E36D-4081-95F3-A9187896094C}" srcOrd="2" destOrd="0" presId="urn:microsoft.com/office/officeart/2005/8/layout/process4"/>
    <dgm:cxn modelId="{C038644A-42BD-4FB5-99C9-76895B97F828}" type="presParOf" srcId="{BF0202B7-E36D-4081-95F3-A9187896094C}" destId="{2B5ADFAE-2E10-4076-8AAA-DB63920472BC}" srcOrd="0" destOrd="0" presId="urn:microsoft.com/office/officeart/2005/8/layout/process4"/>
    <dgm:cxn modelId="{885801B8-31B4-4DAA-BEEA-3C593BBBAF51}" type="presParOf" srcId="{872546FD-7A6D-4E60-90AE-04462F1C5FC3}" destId="{0C7E95FD-358A-47C1-BD0E-33B311A96A7C}" srcOrd="3" destOrd="0" presId="urn:microsoft.com/office/officeart/2005/8/layout/process4"/>
    <dgm:cxn modelId="{DE20CEC9-A7B4-42AD-AD6E-1D3940DE3C49}" type="presParOf" srcId="{872546FD-7A6D-4E60-90AE-04462F1C5FC3}" destId="{05451F46-08BE-4C4F-8F22-F0FABF0B6C00}" srcOrd="4" destOrd="0" presId="urn:microsoft.com/office/officeart/2005/8/layout/process4"/>
    <dgm:cxn modelId="{5C2EE469-B692-485A-A791-F0660F7712FF}" type="presParOf" srcId="{05451F46-08BE-4C4F-8F22-F0FABF0B6C00}" destId="{F5CED100-2769-434D-8BA4-E110EAE6BCEA}" srcOrd="0" destOrd="0" presId="urn:microsoft.com/office/officeart/2005/8/layout/process4"/>
    <dgm:cxn modelId="{171DB927-66EB-4C31-BBA7-A36F90D2C663}" type="presParOf" srcId="{872546FD-7A6D-4E60-90AE-04462F1C5FC3}" destId="{F43B2F1A-DA1B-45AA-B2BB-7591508AD977}" srcOrd="5" destOrd="0" presId="urn:microsoft.com/office/officeart/2005/8/layout/process4"/>
    <dgm:cxn modelId="{09FDDA4C-CE48-42D5-8A3D-AAAEB7896CA3}" type="presParOf" srcId="{872546FD-7A6D-4E60-90AE-04462F1C5FC3}" destId="{D5A578E9-62BD-442F-87A1-10CC13074CFF}" srcOrd="6" destOrd="0" presId="urn:microsoft.com/office/officeart/2005/8/layout/process4"/>
    <dgm:cxn modelId="{5FABBD22-2CB0-48C4-9C9D-63F385B68333}" type="presParOf" srcId="{D5A578E9-62BD-442F-87A1-10CC13074CFF}" destId="{6E231F94-A854-4C8A-8849-2A39FA6DA860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CCD7C8-1BB3-4DE0-A90B-986B621A72B4}">
      <dsp:nvSpPr>
        <dsp:cNvPr id="0" name=""/>
        <dsp:cNvSpPr/>
      </dsp:nvSpPr>
      <dsp:spPr>
        <a:xfrm>
          <a:off x="0" y="3765212"/>
          <a:ext cx="8365311" cy="82373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n>
                <a:solidFill>
                  <a:srgbClr val="002060"/>
                </a:solidFill>
              </a:ln>
            </a:rPr>
            <a:t>Процедура согласования регламентируется локальными актами образовательного учреждения</a:t>
          </a:r>
          <a:endParaRPr lang="ru-RU" sz="2400" kern="1200" dirty="0">
            <a:ln>
              <a:solidFill>
                <a:srgbClr val="002060"/>
              </a:solidFill>
            </a:ln>
          </a:endParaRPr>
        </a:p>
      </dsp:txBody>
      <dsp:txXfrm>
        <a:off x="0" y="3765212"/>
        <a:ext cx="8365311" cy="823736"/>
      </dsp:txXfrm>
    </dsp:sp>
    <dsp:sp modelId="{2B5ADFAE-2E10-4076-8AAA-DB63920472BC}">
      <dsp:nvSpPr>
        <dsp:cNvPr id="0" name=""/>
        <dsp:cNvSpPr/>
      </dsp:nvSpPr>
      <dsp:spPr>
        <a:xfrm rot="10800000">
          <a:off x="0" y="2510661"/>
          <a:ext cx="8365311" cy="1266906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ln>
                <a:solidFill>
                  <a:srgbClr val="002060"/>
                </a:solidFill>
              </a:ln>
            </a:rPr>
            <a:t>утверждается руководителем образовательного учреждения </a:t>
          </a:r>
          <a:endParaRPr lang="ru-RU" sz="2300" kern="1200" dirty="0">
            <a:ln>
              <a:solidFill>
                <a:srgbClr val="002060"/>
              </a:solidFill>
            </a:ln>
          </a:endParaRPr>
        </a:p>
      </dsp:txBody>
      <dsp:txXfrm rot="10800000">
        <a:off x="0" y="2510661"/>
        <a:ext cx="8365311" cy="823198"/>
      </dsp:txXfrm>
    </dsp:sp>
    <dsp:sp modelId="{F5CED100-2769-434D-8BA4-E110EAE6BCEA}">
      <dsp:nvSpPr>
        <dsp:cNvPr id="0" name=""/>
        <dsp:cNvSpPr/>
      </dsp:nvSpPr>
      <dsp:spPr>
        <a:xfrm rot="10800000">
          <a:off x="0" y="1256111"/>
          <a:ext cx="8365311" cy="1266906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ln>
                <a:solidFill>
                  <a:srgbClr val="002060"/>
                </a:solidFill>
              </a:ln>
            </a:rPr>
            <a:t>который после согласования с родительской общественностью </a:t>
          </a:r>
          <a:endParaRPr lang="ru-RU" sz="2300" kern="1200" dirty="0">
            <a:ln>
              <a:solidFill>
                <a:srgbClr val="002060"/>
              </a:solidFill>
            </a:ln>
          </a:endParaRPr>
        </a:p>
      </dsp:txBody>
      <dsp:txXfrm rot="10800000">
        <a:off x="0" y="1256111"/>
        <a:ext cx="8365311" cy="823198"/>
      </dsp:txXfrm>
    </dsp:sp>
    <dsp:sp modelId="{6E231F94-A854-4C8A-8849-2A39FA6DA860}">
      <dsp:nvSpPr>
        <dsp:cNvPr id="0" name=""/>
        <dsp:cNvSpPr/>
      </dsp:nvSpPr>
      <dsp:spPr>
        <a:xfrm rot="10800000">
          <a:off x="0" y="1560"/>
          <a:ext cx="8365311" cy="1266906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n>
                <a:solidFill>
                  <a:srgbClr val="002060"/>
                </a:solidFill>
              </a:ln>
            </a:rPr>
            <a:t>на педагогическом совете принимается проект годового плана посещения культурно-массовых мероприятий</a:t>
          </a:r>
          <a:endParaRPr lang="ru-RU" sz="2400" kern="1200" dirty="0">
            <a:ln>
              <a:solidFill>
                <a:srgbClr val="002060"/>
              </a:solidFill>
            </a:ln>
          </a:endParaRPr>
        </a:p>
      </dsp:txBody>
      <dsp:txXfrm rot="10800000">
        <a:off x="0" y="1560"/>
        <a:ext cx="8365311" cy="8231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1" cy="493474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4" y="1"/>
            <a:ext cx="2918831" cy="493474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CEB0A6E0-3A9D-4EAC-A11E-FEC605EA2F28}" type="datetimeFigureOut">
              <a:rPr lang="ru-RU" smtClean="0"/>
              <a:pPr/>
              <a:t>19.08.2016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4" y="9374301"/>
            <a:ext cx="2918831" cy="493474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CD3AF319-A184-45FC-9DE2-EB9CD3FA17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18676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1" cy="493474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1" cy="493474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D2936C33-2F50-4361-9651-B5934CDC7413}" type="datetimeFigureOut">
              <a:rPr lang="ru-RU" smtClean="0"/>
              <a:pPr/>
              <a:t>19.08.2016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7788" y="739775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9"/>
            <a:ext cx="5388610" cy="4441269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4301"/>
            <a:ext cx="2918831" cy="493474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59E3846F-E4DD-4C7C-A04D-B5CB438F4AB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1306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4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2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4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9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4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10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4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solidFill>
                  <a:prstClr val="black"/>
                </a:solidFill>
                <a:cs typeface="Arial" charset="0"/>
              </a:rPr>
              <a:pPr algn="r" eaLnBrk="1" hangingPunct="1"/>
              <a:t>11</a:t>
            </a:fld>
            <a:endParaRPr lang="ru-RU" sz="1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8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19.08.2016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7602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19.08.2016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695996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99177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11869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44962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26104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82743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93535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29800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32098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8634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002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19.08.2016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987629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4460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3789463"/>
            <a:ext cx="5637010" cy="66158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687" y="2349240"/>
            <a:ext cx="7175351" cy="1344875"/>
          </a:xfrm>
          <a:effectLst/>
        </p:spPr>
        <p:txBody>
          <a:bodyPr>
            <a:noAutofit/>
          </a:bodyPr>
          <a:lstStyle>
            <a:lvl1pPr marL="640032" indent="-457166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8508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548640"/>
            <a:ext cx="6400800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608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7" y="1629487"/>
            <a:ext cx="5966666" cy="1817510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3455633"/>
            <a:ext cx="5970494" cy="626595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16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19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548639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548640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21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050245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marL="0" lvl="0" indent="0" algn="ctr" defTabSz="914333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049274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7217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1311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6087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123" y="1657350"/>
            <a:ext cx="3636085" cy="943870"/>
          </a:xfrm>
          <a:effectLst/>
        </p:spPr>
        <p:txBody>
          <a:bodyPr anchor="b">
            <a:noAutofit/>
          </a:bodyPr>
          <a:lstStyle>
            <a:lvl1pPr marL="228582" indent="-228582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40" y="548641"/>
            <a:ext cx="4017085" cy="3671048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2623403"/>
            <a:ext cx="3388660" cy="1604639"/>
          </a:xfrm>
        </p:spPr>
        <p:txBody>
          <a:bodyPr/>
          <a:lstStyle>
            <a:lvl1pPr marL="0" indent="0">
              <a:buNone/>
              <a:defRPr sz="14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4701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19.08.2016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0353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857304"/>
            <a:ext cx="4114800" cy="234585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166" indent="0">
              <a:buNone/>
              <a:defRPr sz="2800"/>
            </a:lvl2pPr>
            <a:lvl3pPr marL="914333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29" indent="0">
              <a:buNone/>
              <a:defRPr sz="2000"/>
            </a:lvl6pPr>
            <a:lvl7pPr marL="2742995" indent="0">
              <a:buNone/>
              <a:defRPr sz="2000"/>
            </a:lvl7pPr>
            <a:lvl8pPr marL="3200160" indent="0">
              <a:buNone/>
              <a:defRPr sz="2000"/>
            </a:lvl8pPr>
            <a:lvl9pPr marL="3657326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757865"/>
            <a:ext cx="3694114" cy="1622265"/>
          </a:xfrm>
        </p:spPr>
        <p:txBody>
          <a:bodyPr anchor="b"/>
          <a:lstStyle>
            <a:lvl1pPr marL="182867" indent="-182867">
              <a:buFont typeface="Georgia" pitchFamily="18" charset="0"/>
              <a:buChar char="*"/>
              <a:defRPr sz="16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3348316"/>
            <a:ext cx="6383538" cy="85725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1927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548639"/>
            <a:ext cx="6400800" cy="260604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3864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282388"/>
            <a:ext cx="2057400" cy="3928754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41" y="548692"/>
            <a:ext cx="4829287" cy="367104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2486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3789463"/>
            <a:ext cx="5637010" cy="66158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687" y="2349240"/>
            <a:ext cx="7175351" cy="1344875"/>
          </a:xfrm>
          <a:effectLst/>
        </p:spPr>
        <p:txBody>
          <a:bodyPr>
            <a:noAutofit/>
          </a:bodyPr>
          <a:lstStyle>
            <a:lvl1pPr marL="640032" indent="-457166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798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548640"/>
            <a:ext cx="6400800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033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7" y="1629487"/>
            <a:ext cx="5966666" cy="1817510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3455633"/>
            <a:ext cx="5970494" cy="626595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16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8991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548639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548640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2421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050245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marL="0" lvl="0" indent="0" algn="ctr" defTabSz="914333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049274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50882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529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5383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19.08.2016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46245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123" y="1657350"/>
            <a:ext cx="3636085" cy="943870"/>
          </a:xfrm>
          <a:effectLst/>
        </p:spPr>
        <p:txBody>
          <a:bodyPr anchor="b">
            <a:noAutofit/>
          </a:bodyPr>
          <a:lstStyle>
            <a:lvl1pPr marL="228582" indent="-228582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40" y="548641"/>
            <a:ext cx="4017085" cy="3671048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2623403"/>
            <a:ext cx="3388660" cy="1604639"/>
          </a:xfrm>
        </p:spPr>
        <p:txBody>
          <a:bodyPr/>
          <a:lstStyle>
            <a:lvl1pPr marL="0" indent="0">
              <a:buNone/>
              <a:defRPr sz="14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02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857304"/>
            <a:ext cx="4114800" cy="234585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166" indent="0">
              <a:buNone/>
              <a:defRPr sz="2800"/>
            </a:lvl2pPr>
            <a:lvl3pPr marL="914333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29" indent="0">
              <a:buNone/>
              <a:defRPr sz="2000"/>
            </a:lvl6pPr>
            <a:lvl7pPr marL="2742995" indent="0">
              <a:buNone/>
              <a:defRPr sz="2000"/>
            </a:lvl7pPr>
            <a:lvl8pPr marL="3200160" indent="0">
              <a:buNone/>
              <a:defRPr sz="2000"/>
            </a:lvl8pPr>
            <a:lvl9pPr marL="3657326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757865"/>
            <a:ext cx="3694114" cy="1622265"/>
          </a:xfrm>
        </p:spPr>
        <p:txBody>
          <a:bodyPr anchor="b"/>
          <a:lstStyle>
            <a:lvl1pPr marL="182867" indent="-182867">
              <a:buFont typeface="Georgia" pitchFamily="18" charset="0"/>
              <a:buChar char="*"/>
              <a:defRPr sz="16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3348316"/>
            <a:ext cx="6383538" cy="85725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291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548639"/>
            <a:ext cx="6400800" cy="260604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389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282388"/>
            <a:ext cx="2057400" cy="3928754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41" y="548692"/>
            <a:ext cx="4829287" cy="367104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680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3789463"/>
            <a:ext cx="5637010" cy="66158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687" y="2349240"/>
            <a:ext cx="7175351" cy="1344875"/>
          </a:xfrm>
          <a:effectLst/>
        </p:spPr>
        <p:txBody>
          <a:bodyPr>
            <a:noAutofit/>
          </a:bodyPr>
          <a:lstStyle>
            <a:lvl1pPr marL="640032" indent="-457166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95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548640"/>
            <a:ext cx="6400800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896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7" y="1629487"/>
            <a:ext cx="5966666" cy="1817510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3455633"/>
            <a:ext cx="5970494" cy="626595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16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366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548639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548640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93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050245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marL="0" lvl="0" indent="0" algn="ctr" defTabSz="914333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049274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438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5454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19.08.2016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025991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9479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123" y="1657350"/>
            <a:ext cx="3636085" cy="943870"/>
          </a:xfrm>
          <a:effectLst/>
        </p:spPr>
        <p:txBody>
          <a:bodyPr anchor="b">
            <a:noAutofit/>
          </a:bodyPr>
          <a:lstStyle>
            <a:lvl1pPr marL="228582" indent="-228582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40" y="548641"/>
            <a:ext cx="4017085" cy="3671048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2623403"/>
            <a:ext cx="3388660" cy="1604639"/>
          </a:xfrm>
        </p:spPr>
        <p:txBody>
          <a:bodyPr/>
          <a:lstStyle>
            <a:lvl1pPr marL="0" indent="0">
              <a:buNone/>
              <a:defRPr sz="14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4154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857304"/>
            <a:ext cx="4114800" cy="234585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166" indent="0">
              <a:buNone/>
              <a:defRPr sz="2800"/>
            </a:lvl2pPr>
            <a:lvl3pPr marL="914333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29" indent="0">
              <a:buNone/>
              <a:defRPr sz="2000"/>
            </a:lvl6pPr>
            <a:lvl7pPr marL="2742995" indent="0">
              <a:buNone/>
              <a:defRPr sz="2000"/>
            </a:lvl7pPr>
            <a:lvl8pPr marL="3200160" indent="0">
              <a:buNone/>
              <a:defRPr sz="2000"/>
            </a:lvl8pPr>
            <a:lvl9pPr marL="3657326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757865"/>
            <a:ext cx="3694114" cy="1622265"/>
          </a:xfrm>
        </p:spPr>
        <p:txBody>
          <a:bodyPr anchor="b"/>
          <a:lstStyle>
            <a:lvl1pPr marL="182867" indent="-182867">
              <a:buFont typeface="Georgia" pitchFamily="18" charset="0"/>
              <a:buChar char="*"/>
              <a:defRPr sz="16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3348316"/>
            <a:ext cx="6383538" cy="85725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4089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548639"/>
            <a:ext cx="6400800" cy="260604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406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282388"/>
            <a:ext cx="2057400" cy="3928754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41" y="548692"/>
            <a:ext cx="4829287" cy="367104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15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3789463"/>
            <a:ext cx="5637010" cy="66158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687" y="2349240"/>
            <a:ext cx="7175351" cy="1344875"/>
          </a:xfrm>
          <a:effectLst/>
        </p:spPr>
        <p:txBody>
          <a:bodyPr>
            <a:noAutofit/>
          </a:bodyPr>
          <a:lstStyle>
            <a:lvl1pPr marL="640032" indent="-457166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782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548640"/>
            <a:ext cx="6400800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356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7" y="1629487"/>
            <a:ext cx="5966666" cy="1817510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3455633"/>
            <a:ext cx="5970494" cy="626595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16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2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548639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548640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640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050245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marL="0" lvl="0" indent="0" algn="ctr" defTabSz="914333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049274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964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19.08.2016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205606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3512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52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123" y="1657350"/>
            <a:ext cx="3636085" cy="943870"/>
          </a:xfrm>
          <a:effectLst/>
        </p:spPr>
        <p:txBody>
          <a:bodyPr anchor="b">
            <a:noAutofit/>
          </a:bodyPr>
          <a:lstStyle>
            <a:lvl1pPr marL="228582" indent="-228582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40" y="548641"/>
            <a:ext cx="4017085" cy="3671048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2623403"/>
            <a:ext cx="3388660" cy="1604639"/>
          </a:xfrm>
        </p:spPr>
        <p:txBody>
          <a:bodyPr/>
          <a:lstStyle>
            <a:lvl1pPr marL="0" indent="0">
              <a:buNone/>
              <a:defRPr sz="14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0060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857304"/>
            <a:ext cx="4114800" cy="234585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166" indent="0">
              <a:buNone/>
              <a:defRPr sz="2800"/>
            </a:lvl2pPr>
            <a:lvl3pPr marL="914333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29" indent="0">
              <a:buNone/>
              <a:defRPr sz="2000"/>
            </a:lvl6pPr>
            <a:lvl7pPr marL="2742995" indent="0">
              <a:buNone/>
              <a:defRPr sz="2000"/>
            </a:lvl7pPr>
            <a:lvl8pPr marL="3200160" indent="0">
              <a:buNone/>
              <a:defRPr sz="2000"/>
            </a:lvl8pPr>
            <a:lvl9pPr marL="3657326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757865"/>
            <a:ext cx="3694114" cy="1622265"/>
          </a:xfrm>
        </p:spPr>
        <p:txBody>
          <a:bodyPr anchor="b"/>
          <a:lstStyle>
            <a:lvl1pPr marL="182867" indent="-182867">
              <a:buFont typeface="Georgia" pitchFamily="18" charset="0"/>
              <a:buChar char="*"/>
              <a:defRPr sz="16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3348316"/>
            <a:ext cx="6383538" cy="85725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0437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548639"/>
            <a:ext cx="6400800" cy="260604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4784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282388"/>
            <a:ext cx="2057400" cy="3928754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41" y="548692"/>
            <a:ext cx="4829287" cy="367104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354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3789463"/>
            <a:ext cx="5637010" cy="66158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687" y="2349240"/>
            <a:ext cx="7175351" cy="1344875"/>
          </a:xfrm>
          <a:effectLst/>
        </p:spPr>
        <p:txBody>
          <a:bodyPr>
            <a:noAutofit/>
          </a:bodyPr>
          <a:lstStyle>
            <a:lvl1pPr marL="640032" indent="-457166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728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548640"/>
            <a:ext cx="6400800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7880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7" y="1629487"/>
            <a:ext cx="5966666" cy="1817510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3455633"/>
            <a:ext cx="5970494" cy="626595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16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6414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548639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548640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8993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19.08.2016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815343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050245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166" indent="0">
              <a:buNone/>
              <a:defRPr sz="2000" b="1"/>
            </a:lvl2pPr>
            <a:lvl3pPr marL="914333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29" indent="0">
              <a:buNone/>
              <a:defRPr sz="1600" b="1"/>
            </a:lvl6pPr>
            <a:lvl7pPr marL="2742995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6" indent="0">
              <a:buNone/>
              <a:defRPr sz="1600" b="1"/>
            </a:lvl9pPr>
          </a:lstStyle>
          <a:p>
            <a:pPr marL="0" lvl="0" indent="0" algn="ctr" defTabSz="914333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049274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4093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3363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068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123" y="1657350"/>
            <a:ext cx="3636085" cy="943870"/>
          </a:xfrm>
          <a:effectLst/>
        </p:spPr>
        <p:txBody>
          <a:bodyPr anchor="b">
            <a:noAutofit/>
          </a:bodyPr>
          <a:lstStyle>
            <a:lvl1pPr marL="228582" indent="-228582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40" y="548641"/>
            <a:ext cx="4017085" cy="3671048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2623403"/>
            <a:ext cx="3388660" cy="1604639"/>
          </a:xfrm>
        </p:spPr>
        <p:txBody>
          <a:bodyPr/>
          <a:lstStyle>
            <a:lvl1pPr marL="0" indent="0">
              <a:buNone/>
              <a:defRPr sz="14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897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857304"/>
            <a:ext cx="4114800" cy="234585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166" indent="0">
              <a:buNone/>
              <a:defRPr sz="2800"/>
            </a:lvl2pPr>
            <a:lvl3pPr marL="914333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29" indent="0">
              <a:buNone/>
              <a:defRPr sz="2000"/>
            </a:lvl6pPr>
            <a:lvl7pPr marL="2742995" indent="0">
              <a:buNone/>
              <a:defRPr sz="2000"/>
            </a:lvl7pPr>
            <a:lvl8pPr marL="3200160" indent="0">
              <a:buNone/>
              <a:defRPr sz="2000"/>
            </a:lvl8pPr>
            <a:lvl9pPr marL="3657326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757865"/>
            <a:ext cx="3694114" cy="1622265"/>
          </a:xfrm>
        </p:spPr>
        <p:txBody>
          <a:bodyPr anchor="b"/>
          <a:lstStyle>
            <a:lvl1pPr marL="182867" indent="-182867">
              <a:buFont typeface="Georgia" pitchFamily="18" charset="0"/>
              <a:buChar char="*"/>
              <a:defRPr sz="1600"/>
            </a:lvl1pPr>
            <a:lvl2pPr marL="457166" indent="0">
              <a:buNone/>
              <a:defRPr sz="1200"/>
            </a:lvl2pPr>
            <a:lvl3pPr marL="914333" indent="0">
              <a:buNone/>
              <a:defRPr sz="1000"/>
            </a:lvl3pPr>
            <a:lvl4pPr marL="1371498" indent="0">
              <a:buNone/>
              <a:defRPr sz="900"/>
            </a:lvl4pPr>
            <a:lvl5pPr marL="1828664" indent="0">
              <a:buNone/>
              <a:defRPr sz="900"/>
            </a:lvl5pPr>
            <a:lvl6pPr marL="2285829" indent="0">
              <a:buNone/>
              <a:defRPr sz="900"/>
            </a:lvl6pPr>
            <a:lvl7pPr marL="2742995" indent="0">
              <a:buNone/>
              <a:defRPr sz="900"/>
            </a:lvl7pPr>
            <a:lvl8pPr marL="3200160" indent="0">
              <a:buNone/>
              <a:defRPr sz="900"/>
            </a:lvl8pPr>
            <a:lvl9pPr marL="365732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3348316"/>
            <a:ext cx="6383538" cy="85725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7699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548639"/>
            <a:ext cx="6400800" cy="260604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142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282388"/>
            <a:ext cx="2057400" cy="3928754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41" y="548692"/>
            <a:ext cx="4829287" cy="367104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464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67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08578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5424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807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19.08.2016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352291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3235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58951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1440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90329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36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61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51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3249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43222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632735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58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46744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563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5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19.08.2016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96578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44886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20505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0241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26859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52806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27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6979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42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83357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61941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75794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38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44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6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19.08.2016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487313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38463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94885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68553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43413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93312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1190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07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4442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22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517115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99181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801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19.08.2016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2558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171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29050"/>
            <a:ext cx="9144000" cy="131445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2905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826228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7" y="3279126"/>
            <a:ext cx="6512511" cy="857250"/>
          </a:xfrm>
          <a:prstGeom prst="rect">
            <a:avLst/>
          </a:prstGeom>
          <a:effectLst/>
        </p:spPr>
        <p:txBody>
          <a:bodyPr vert="horz" lIns="91434" tIns="45717" rIns="91434" bIns="45717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9195"/>
            <a:ext cx="6400800" cy="2606040"/>
          </a:xfrm>
          <a:prstGeom prst="rect">
            <a:avLst/>
          </a:prstGeom>
        </p:spPr>
        <p:txBody>
          <a:bodyPr vert="horz" lIns="91434" tIns="45717" rIns="91434" bIns="4571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4629150"/>
            <a:ext cx="25146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333"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303" y="4629150"/>
            <a:ext cx="3352801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4629150"/>
            <a:ext cx="18288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333"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513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iming>
    <p:tnLst>
      <p:par>
        <p:cTn id="1" dur="indefinite" restart="never" nodeType="tmRoot"/>
      </p:par>
    </p:tnLst>
  </p:timing>
  <p:txStyles>
    <p:titleStyle>
      <a:lvl1pPr marL="320016" indent="-320016" algn="r" defTabSz="914333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582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00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89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198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785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084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813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582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55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3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9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5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29050"/>
            <a:ext cx="9144000" cy="131445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2905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826228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7" y="3279126"/>
            <a:ext cx="6512511" cy="857250"/>
          </a:xfrm>
          <a:prstGeom prst="rect">
            <a:avLst/>
          </a:prstGeom>
          <a:effectLst/>
        </p:spPr>
        <p:txBody>
          <a:bodyPr vert="horz" lIns="91434" tIns="45717" rIns="91434" bIns="45717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9195"/>
            <a:ext cx="6400800" cy="2606040"/>
          </a:xfrm>
          <a:prstGeom prst="rect">
            <a:avLst/>
          </a:prstGeom>
        </p:spPr>
        <p:txBody>
          <a:bodyPr vert="horz" lIns="91434" tIns="45717" rIns="91434" bIns="4571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4629150"/>
            <a:ext cx="25146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333"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303" y="4629150"/>
            <a:ext cx="3352801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4629150"/>
            <a:ext cx="18288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333"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007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iming>
    <p:tnLst>
      <p:par>
        <p:cTn id="1" dur="indefinite" restart="never" nodeType="tmRoot"/>
      </p:par>
    </p:tnLst>
  </p:timing>
  <p:txStyles>
    <p:titleStyle>
      <a:lvl1pPr marL="320016" indent="-320016" algn="r" defTabSz="914333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582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00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89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198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785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084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813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582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55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3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9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5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29050"/>
            <a:ext cx="9144000" cy="131445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2905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826228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7" y="3279126"/>
            <a:ext cx="6512511" cy="857250"/>
          </a:xfrm>
          <a:prstGeom prst="rect">
            <a:avLst/>
          </a:prstGeom>
          <a:effectLst/>
        </p:spPr>
        <p:txBody>
          <a:bodyPr vert="horz" lIns="91434" tIns="45717" rIns="91434" bIns="45717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9195"/>
            <a:ext cx="6400800" cy="2606040"/>
          </a:xfrm>
          <a:prstGeom prst="rect">
            <a:avLst/>
          </a:prstGeom>
        </p:spPr>
        <p:txBody>
          <a:bodyPr vert="horz" lIns="91434" tIns="45717" rIns="91434" bIns="4571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4629150"/>
            <a:ext cx="25146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333"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303" y="4629150"/>
            <a:ext cx="3352801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4629150"/>
            <a:ext cx="18288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333"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572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iming>
    <p:tnLst>
      <p:par>
        <p:cTn id="1" dur="indefinite" restart="never" nodeType="tmRoot"/>
      </p:par>
    </p:tnLst>
  </p:timing>
  <p:txStyles>
    <p:titleStyle>
      <a:lvl1pPr marL="320016" indent="-320016" algn="r" defTabSz="914333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582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00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89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198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785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084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813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582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55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3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9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5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29050"/>
            <a:ext cx="9144000" cy="131445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2905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826228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7" y="3279126"/>
            <a:ext cx="6512511" cy="857250"/>
          </a:xfrm>
          <a:prstGeom prst="rect">
            <a:avLst/>
          </a:prstGeom>
          <a:effectLst/>
        </p:spPr>
        <p:txBody>
          <a:bodyPr vert="horz" lIns="91434" tIns="45717" rIns="91434" bIns="45717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9195"/>
            <a:ext cx="6400800" cy="2606040"/>
          </a:xfrm>
          <a:prstGeom prst="rect">
            <a:avLst/>
          </a:prstGeom>
        </p:spPr>
        <p:txBody>
          <a:bodyPr vert="horz" lIns="91434" tIns="45717" rIns="91434" bIns="4571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4629150"/>
            <a:ext cx="25146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333"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303" y="4629150"/>
            <a:ext cx="3352801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4629150"/>
            <a:ext cx="18288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333"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731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iming>
    <p:tnLst>
      <p:par>
        <p:cTn id="1" dur="indefinite" restart="never" nodeType="tmRoot"/>
      </p:par>
    </p:tnLst>
  </p:timing>
  <p:txStyles>
    <p:titleStyle>
      <a:lvl1pPr marL="320016" indent="-320016" algn="r" defTabSz="914333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582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00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89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198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785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084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813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582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55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3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9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5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29050"/>
            <a:ext cx="9144000" cy="131445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2905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826228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3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7" y="3279126"/>
            <a:ext cx="6512511" cy="857250"/>
          </a:xfrm>
          <a:prstGeom prst="rect">
            <a:avLst/>
          </a:prstGeom>
          <a:effectLst/>
        </p:spPr>
        <p:txBody>
          <a:bodyPr vert="horz" lIns="91434" tIns="45717" rIns="91434" bIns="45717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9195"/>
            <a:ext cx="6400800" cy="2606040"/>
          </a:xfrm>
          <a:prstGeom prst="rect">
            <a:avLst/>
          </a:prstGeom>
        </p:spPr>
        <p:txBody>
          <a:bodyPr vert="horz" lIns="91434" tIns="45717" rIns="91434" bIns="4571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4629150"/>
            <a:ext cx="25146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333"/>
              <a:t>19.08.2016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303" y="4629150"/>
            <a:ext cx="3352801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4629150"/>
            <a:ext cx="1828800" cy="273844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914333"/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914333"/>
              <a:t>‹#›</a:t>
            </a:fld>
            <a:endParaRPr lang="ru-RU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140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iming>
    <p:tnLst>
      <p:par>
        <p:cTn id="1" dur="indefinite" restart="never" nodeType="tmRoot"/>
      </p:par>
    </p:tnLst>
  </p:timing>
  <p:txStyles>
    <p:titleStyle>
      <a:lvl1pPr marL="320016" indent="-320016" algn="r" defTabSz="914333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582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00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89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198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785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084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813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582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559" indent="-182867" algn="l" defTabSz="914333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3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9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5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6" algn="l" defTabSz="91433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549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247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7D915-BDD1-46FB-84F9-7F2B9EBD628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2E775-8EE5-47C3-8620-5AA150AC8A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984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0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obrnadzor.tatarstan.ru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1450"/>
            <a:ext cx="8229600" cy="85725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Федеральный закон от 25.12.2008 №273-ФЗ </a:t>
            </a:r>
            <a:br>
              <a:rPr lang="ru-RU" sz="2400" dirty="0" smtClean="0"/>
            </a:br>
            <a:r>
              <a:rPr lang="ru-RU" sz="2400" dirty="0" smtClean="0"/>
              <a:t>«О противодействии коррупции» (п.1 ст.1)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Коррупция - злоупотребление служебным положением, дача взятки, получение взятки, </a:t>
            </a:r>
            <a:r>
              <a:rPr lang="ru-RU" dirty="0" smtClean="0">
                <a:solidFill>
                  <a:srgbClr val="FF0000"/>
                </a:solidFill>
              </a:rPr>
              <a:t>злоупотребление полномочиями</a:t>
            </a:r>
            <a:r>
              <a:rPr lang="ru-RU" dirty="0" smtClean="0"/>
              <a:t>, коммерческий подкуп </a:t>
            </a:r>
            <a:r>
              <a:rPr lang="ru-RU" dirty="0" smtClean="0">
                <a:solidFill>
                  <a:srgbClr val="FF0000"/>
                </a:solidFill>
              </a:rPr>
              <a:t>либо иное незаконное использование физическим лицом своего должностного положения вопреки законным интересам общества и государства в целях получения выгоды</a:t>
            </a:r>
            <a:r>
              <a:rPr lang="ru-RU" dirty="0" smtClean="0"/>
              <a:t> в виде денег, ценностей, иного имущества или услуг имущественного характера, иных имущественных прав для себя или для третьих лиц либо незаконное предоставление такой выгоды указанному лицу другими физическими лицами.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205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0325126"/>
              </p:ext>
            </p:extLst>
          </p:nvPr>
        </p:nvGraphicFramePr>
        <p:xfrm>
          <a:off x="599199" y="303522"/>
          <a:ext cx="8365311" cy="45905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6560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60" y="463970"/>
            <a:ext cx="8748463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Мероприятия для </a:t>
            </a:r>
            <a:r>
              <a:rPr lang="ru-RU" sz="2400" b="1" dirty="0">
                <a:solidFill>
                  <a:srgbClr val="C00000"/>
                </a:solidFill>
              </a:rPr>
              <a:t>детей дошкольного </a:t>
            </a:r>
            <a:r>
              <a:rPr lang="ru-RU" sz="2400" b="1" dirty="0" smtClean="0">
                <a:solidFill>
                  <a:srgbClr val="C00000"/>
                </a:solidFill>
              </a:rPr>
              <a:t>возраста</a:t>
            </a:r>
          </a:p>
          <a:p>
            <a:pPr algn="ctr"/>
            <a:endParaRPr lang="ru-RU" sz="2400" dirty="0">
              <a:solidFill>
                <a:srgbClr val="002060"/>
              </a:solidFill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могут </a:t>
            </a:r>
            <a:r>
              <a:rPr lang="ru-RU" b="1" dirty="0" smtClean="0">
                <a:solidFill>
                  <a:srgbClr val="002060"/>
                </a:solidFill>
              </a:rPr>
              <a:t>организовываться в </a:t>
            </a:r>
            <a:r>
              <a:rPr lang="ru-RU" b="1" dirty="0">
                <a:solidFill>
                  <a:srgbClr val="002060"/>
                </a:solidFill>
              </a:rPr>
              <a:t>помещениях </a:t>
            </a:r>
            <a:r>
              <a:rPr lang="ru-RU" b="1" dirty="0" smtClean="0">
                <a:solidFill>
                  <a:srgbClr val="002060"/>
                </a:solidFill>
              </a:rPr>
              <a:t>детского сада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C00000"/>
                </a:solidFill>
              </a:rPr>
              <a:t>Требования: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</a:rPr>
              <a:t>согласие </a:t>
            </a:r>
            <a:r>
              <a:rPr lang="ru-RU" dirty="0">
                <a:solidFill>
                  <a:srgbClr val="002060"/>
                </a:solidFill>
              </a:rPr>
              <a:t>руководителя образовательной </a:t>
            </a:r>
            <a:r>
              <a:rPr lang="ru-RU" dirty="0" smtClean="0">
                <a:solidFill>
                  <a:srgbClr val="002060"/>
                </a:solidFill>
              </a:rPr>
              <a:t>организации;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</a:rPr>
              <a:t>согласование </a:t>
            </a:r>
            <a:r>
              <a:rPr lang="ru-RU" dirty="0">
                <a:solidFill>
                  <a:srgbClr val="002060"/>
                </a:solidFill>
              </a:rPr>
              <a:t>с </a:t>
            </a:r>
            <a:r>
              <a:rPr lang="ru-RU" dirty="0" smtClean="0">
                <a:solidFill>
                  <a:srgbClr val="002060"/>
                </a:solidFill>
              </a:rPr>
              <a:t>учредителем 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При </a:t>
            </a:r>
            <a:r>
              <a:rPr lang="ru-RU" dirty="0">
                <a:solidFill>
                  <a:srgbClr val="002060"/>
                </a:solidFill>
              </a:rPr>
              <a:t>показе театральных представлений учитываются возрастные особенности обучающихся и воспитанников. (Сан </a:t>
            </a:r>
            <a:r>
              <a:rPr lang="ru-RU" dirty="0" err="1">
                <a:solidFill>
                  <a:srgbClr val="002060"/>
                </a:solidFill>
              </a:rPr>
              <a:t>ПиН</a:t>
            </a:r>
            <a:r>
              <a:rPr lang="ru-RU" dirty="0">
                <a:solidFill>
                  <a:srgbClr val="002060"/>
                </a:solidFill>
              </a:rPr>
              <a:t> 2.4.1.3049-13 «Санитарно-эпидемиологические требования к устройству, содержанию и организации режима работы дошкольных общеобразовательных </a:t>
            </a:r>
            <a:r>
              <a:rPr lang="ru-RU" dirty="0" smtClean="0">
                <a:solidFill>
                  <a:srgbClr val="002060"/>
                </a:solidFill>
              </a:rPr>
              <a:t>организаций»)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endParaRPr lang="ru-RU" sz="2400" dirty="0">
              <a:solidFill>
                <a:srgbClr val="002060"/>
              </a:solidFill>
            </a:endParaRPr>
          </a:p>
          <a:p>
            <a:r>
              <a:rPr lang="ru-RU" sz="2400" dirty="0">
                <a:solidFill>
                  <a:srgbClr val="002060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103244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736" y="735546"/>
            <a:ext cx="5346594" cy="3078342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Постановление </a:t>
            </a:r>
            <a:r>
              <a:rPr lang="ru-RU" b="1" dirty="0" smtClean="0">
                <a:solidFill>
                  <a:srgbClr val="002060"/>
                </a:solidFill>
              </a:rPr>
              <a:t>Правительства </a:t>
            </a:r>
            <a:r>
              <a:rPr lang="ru-RU" b="1" dirty="0">
                <a:solidFill>
                  <a:srgbClr val="002060"/>
                </a:solidFill>
              </a:rPr>
              <a:t>Российской </a:t>
            </a:r>
            <a:r>
              <a:rPr lang="ru-RU" b="1" dirty="0" smtClean="0">
                <a:solidFill>
                  <a:srgbClr val="002060"/>
                </a:solidFill>
              </a:rPr>
              <a:t>Федерации</a:t>
            </a:r>
          </a:p>
          <a:p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от 15 августа 2013 г. N </a:t>
            </a:r>
            <a:r>
              <a:rPr lang="ru-RU" b="1" dirty="0" smtClean="0">
                <a:solidFill>
                  <a:srgbClr val="002060"/>
                </a:solidFill>
              </a:rPr>
              <a:t>706</a:t>
            </a:r>
          </a:p>
          <a:p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"Об </a:t>
            </a:r>
            <a:r>
              <a:rPr lang="ru-RU" b="1" dirty="0">
                <a:solidFill>
                  <a:srgbClr val="002060"/>
                </a:solidFill>
              </a:rPr>
              <a:t>утверждении Правил оказания платных образовательных услуг"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43000" y="13867"/>
            <a:ext cx="1052736" cy="5143500"/>
          </a:xfrm>
          <a:prstGeom prst="rect">
            <a:avLst/>
          </a:prstGeom>
        </p:spPr>
      </p:pic>
      <p:sp>
        <p:nvSpPr>
          <p:cNvPr id="6" name="Прямоугольник с двумя вырезанными противолежащими углами 9"/>
          <p:cNvSpPr/>
          <p:nvPr/>
        </p:nvSpPr>
        <p:spPr>
          <a:xfrm>
            <a:off x="1669368" y="4804000"/>
            <a:ext cx="6277626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350" dirty="0"/>
              <a:t>Министерство образования и науки Республики Татарстан</a:t>
            </a:r>
          </a:p>
        </p:txBody>
      </p:sp>
      <p:pic>
        <p:nvPicPr>
          <p:cNvPr id="7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700" y="104587"/>
            <a:ext cx="4941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88918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85646" y="519522"/>
            <a:ext cx="642671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>
                <a:solidFill>
                  <a:srgbClr val="C00000"/>
                </a:solidFill>
              </a:rPr>
              <a:t>Утратили  силу: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постановление Правительства Российской Федерации от 5 июля 2001 г. N 505 "Об утверждении Правил оказания платных образовательных услуг";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endParaRPr lang="ru-RU" dirty="0">
              <a:solidFill>
                <a:srgbClr val="002060"/>
              </a:solidFill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постановление Правительства Российской Федерации от 28 декабря 2005 г. N 815 "О внесении изменений в Правила оказания платных образовательных услуг";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endParaRPr lang="ru-RU" dirty="0">
              <a:solidFill>
                <a:srgbClr val="002060"/>
              </a:solidFill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постановление Правительства Российской Федерации от 15 сентября 2008 г. N 682 "О внесении изменений в Правила оказания платных образовательных услуг" </a:t>
            </a:r>
          </a:p>
        </p:txBody>
      </p:sp>
      <p:sp>
        <p:nvSpPr>
          <p:cNvPr id="3" name="Прямоугольник с двумя вырезанными противолежащими углами 9"/>
          <p:cNvSpPr/>
          <p:nvPr/>
        </p:nvSpPr>
        <p:spPr>
          <a:xfrm>
            <a:off x="1669368" y="4804000"/>
            <a:ext cx="6277626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350" dirty="0"/>
              <a:t>Министерство образования и науки Республики Татарстан</a:t>
            </a:r>
          </a:p>
        </p:txBody>
      </p:sp>
    </p:spTree>
    <p:extLst>
      <p:ext uri="{BB962C8B-B14F-4D97-AF65-F5344CB8AC3E}">
        <p14:creationId xmlns:p14="http://schemas.microsoft.com/office/powerpoint/2010/main" val="36630612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E86D0"/>
                </a:solidFill>
              </a:rPr>
              <a:t>Полезная информация</a:t>
            </a:r>
            <a:endParaRPr lang="ru-RU" sz="2400" b="1" dirty="0">
              <a:solidFill>
                <a:srgbClr val="0E86D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360363" hangingPunct="0">
              <a:buNone/>
            </a:pPr>
            <a:r>
              <a:rPr lang="ru-RU" sz="2800" dirty="0" smtClean="0"/>
              <a:t>Сайт  департамента    </a:t>
            </a:r>
            <a:r>
              <a:rPr lang="ru-RU" sz="2800" u="sng" dirty="0" smtClean="0">
                <a:hlinkClick r:id="rId2"/>
              </a:rPr>
              <a:t>http://obrnadzor.tatarstan.ru/</a:t>
            </a:r>
            <a:endParaRPr lang="ru-RU" sz="2800" u="sng" dirty="0" smtClean="0"/>
          </a:p>
          <a:p>
            <a:pPr marL="0" indent="360363" hangingPunct="0"/>
            <a:r>
              <a:rPr lang="ru-RU" sz="2800" dirty="0" smtClean="0"/>
              <a:t>Раздел противодействие коррупции/ информационно-методические письма и часто задаваемые вопросы</a:t>
            </a:r>
          </a:p>
          <a:p>
            <a:pPr marL="0" indent="360363" hangingPunct="0"/>
            <a:r>
              <a:rPr lang="ru-RU" sz="2800" dirty="0" smtClean="0"/>
              <a:t>  «Памятка для родителей»</a:t>
            </a:r>
          </a:p>
          <a:p>
            <a:pPr marL="0" indent="360363"/>
            <a:r>
              <a:rPr lang="ru-RU" sz="2800" dirty="0" smtClean="0"/>
              <a:t>«Памятка по противодействию коррупции  для руководителей и педагогов образовательных организаций»</a:t>
            </a:r>
          </a:p>
          <a:p>
            <a:pPr marL="0" indent="360363" hangingPunct="0">
              <a:buNone/>
            </a:pPr>
            <a:r>
              <a:rPr lang="ru-RU" sz="2800" dirty="0" smtClean="0"/>
              <a:t>Официальная  группа Департамента надзора и контроля в сфере образования Республики Татарстан  в Контакте      </a:t>
            </a:r>
            <a:r>
              <a:rPr lang="en-US" sz="2800" dirty="0" err="1" smtClean="0"/>
              <a:t>vk</a:t>
            </a:r>
            <a:r>
              <a:rPr lang="ru-RU" sz="2800" dirty="0" smtClean="0"/>
              <a:t>.</a:t>
            </a:r>
            <a:r>
              <a:rPr lang="en-US" sz="2800" dirty="0" smtClean="0"/>
              <a:t>com</a:t>
            </a:r>
            <a:r>
              <a:rPr lang="ru-RU" sz="2800" dirty="0" smtClean="0"/>
              <a:t>.</a:t>
            </a:r>
            <a:r>
              <a:rPr lang="en-US" sz="2800" dirty="0" err="1" smtClean="0"/>
              <a:t>obrnadzor</a:t>
            </a:r>
            <a:r>
              <a:rPr lang="ru-RU" sz="2800" dirty="0" smtClean="0"/>
              <a:t>.</a:t>
            </a:r>
            <a:r>
              <a:rPr lang="en-US" sz="2800" dirty="0" err="1" smtClean="0"/>
              <a:t>tatarstan</a:t>
            </a:r>
            <a:r>
              <a:rPr lang="ru-RU" sz="2800" dirty="0" smtClean="0"/>
              <a:t>.</a:t>
            </a:r>
            <a:r>
              <a:rPr lang="en-US" sz="2800" dirty="0" err="1" smtClean="0"/>
              <a:t>ru</a:t>
            </a:r>
            <a:endParaRPr lang="ru-RU" sz="2800" dirty="0" smtClean="0"/>
          </a:p>
          <a:p>
            <a:pPr marL="0" indent="360363" hangingPunct="0">
              <a:buNone/>
            </a:pPr>
            <a:r>
              <a:rPr lang="ru-RU" dirty="0" smtClean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7308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" y="0"/>
            <a:ext cx="1259631" cy="5143500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3211" y="247218"/>
            <a:ext cx="803942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0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  <a:t>Любое решение родителей: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>
                <a:solidFill>
                  <a:srgbClr val="002060"/>
                </a:solidFill>
              </a:rPr>
              <a:t>об участии обучающихся и воспитанников в платных культурно-массовых </a:t>
            </a:r>
            <a:r>
              <a:rPr lang="ru-RU" sz="2800" dirty="0" smtClean="0">
                <a:solidFill>
                  <a:srgbClr val="002060"/>
                </a:solidFill>
              </a:rPr>
              <a:t>мероприятиях,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 благотворительной помощи и т.д. 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>
                <a:solidFill>
                  <a:srgbClr val="C00000"/>
                </a:solidFill>
              </a:rPr>
              <a:t>принимается каждым родителем </a:t>
            </a:r>
            <a:r>
              <a:rPr lang="ru-RU" sz="2800" dirty="0" smtClean="0">
                <a:solidFill>
                  <a:srgbClr val="C00000"/>
                </a:solidFill>
              </a:rPr>
              <a:t>индивидуально </a:t>
            </a:r>
            <a:r>
              <a:rPr lang="ru-RU" sz="2800" dirty="0">
                <a:solidFill>
                  <a:srgbClr val="C00000"/>
                </a:solidFill>
              </a:rPr>
              <a:t>и </a:t>
            </a:r>
            <a:r>
              <a:rPr lang="ru-RU" sz="2800" dirty="0" smtClean="0">
                <a:solidFill>
                  <a:srgbClr val="C00000"/>
                </a:solidFill>
              </a:rPr>
              <a:t>добровольно</a:t>
            </a:r>
          </a:p>
          <a:p>
            <a:endParaRPr lang="ru-RU" sz="2800" b="1" dirty="0" smtClean="0">
              <a:solidFill>
                <a:srgbClr val="C00000"/>
              </a:solidFill>
            </a:endParaRPr>
          </a:p>
          <a:p>
            <a:r>
              <a:rPr lang="ru-RU" sz="2800" dirty="0" smtClean="0">
                <a:solidFill>
                  <a:srgbClr val="C00000"/>
                </a:solidFill>
              </a:rPr>
              <a:t>Оказание давления  </a:t>
            </a:r>
            <a:r>
              <a:rPr lang="ru-RU" sz="2800" dirty="0">
                <a:solidFill>
                  <a:srgbClr val="002060"/>
                </a:solidFill>
              </a:rPr>
              <a:t>на обучающихся, их родителей к участию в таких мероприятиях </a:t>
            </a:r>
            <a:r>
              <a:rPr lang="ru-RU" sz="2800" dirty="0">
                <a:solidFill>
                  <a:srgbClr val="C00000"/>
                </a:solidFill>
              </a:rPr>
              <a:t>не </a:t>
            </a:r>
            <a:r>
              <a:rPr lang="ru-RU" sz="2800" dirty="0" smtClean="0">
                <a:solidFill>
                  <a:srgbClr val="C00000"/>
                </a:solidFill>
              </a:rPr>
              <a:t>допускается.</a:t>
            </a:r>
          </a:p>
          <a:p>
            <a:endParaRPr lang="ru-RU" sz="2000" dirty="0">
              <a:solidFill>
                <a:srgbClr val="002060"/>
              </a:solidFill>
            </a:endParaRPr>
          </a:p>
          <a:p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5486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523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23478"/>
            <a:ext cx="8229600" cy="85725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n w="12700">
                  <a:solidFill>
                    <a:srgbClr val="0070C0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Регламентация деятельности</a:t>
            </a:r>
            <a:endParaRPr lang="ru-RU" sz="3600" b="1" dirty="0">
              <a:ln w="12700">
                <a:solidFill>
                  <a:srgbClr val="0070C0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987574"/>
            <a:ext cx="8316416" cy="3528392"/>
          </a:xfrm>
        </p:spPr>
        <p:txBody>
          <a:bodyPr>
            <a:noAutofit/>
          </a:bodyPr>
          <a:lstStyle/>
          <a:p>
            <a:pPr>
              <a:buClr>
                <a:srgbClr val="00B050"/>
              </a:buClr>
              <a:buSzPct val="116000"/>
              <a:buFont typeface="Wingdings" pitchFamily="2" charset="2"/>
              <a:buChar char="ü"/>
            </a:pPr>
            <a:r>
              <a:rPr lang="ru-RU" sz="1800" dirty="0" smtClean="0">
                <a:cs typeface="Times New Roman" pitchFamily="18" charset="0"/>
              </a:rPr>
              <a:t>Письмо МОиН РТ №18992/14 от 02.10.201</a:t>
            </a:r>
            <a:r>
              <a:rPr lang="en-US" sz="1800" smtClean="0">
                <a:cs typeface="Times New Roman" pitchFamily="18" charset="0"/>
              </a:rPr>
              <a:t>4</a:t>
            </a:r>
            <a:r>
              <a:rPr lang="ru-RU" sz="1800" smtClean="0">
                <a:cs typeface="Times New Roman" pitchFamily="18" charset="0"/>
              </a:rPr>
              <a:t>  </a:t>
            </a:r>
            <a:r>
              <a:rPr lang="ru-RU" sz="1800" dirty="0">
                <a:cs typeface="Times New Roman" pitchFamily="18" charset="0"/>
              </a:rPr>
              <a:t>«</a:t>
            </a:r>
            <a:r>
              <a:rPr lang="ru-RU" sz="1800" i="1" dirty="0">
                <a:cs typeface="Times New Roman" pitchFamily="18" charset="0"/>
              </a:rPr>
              <a:t>О запрете сбора денежных средств и привлечении материальных ресурсов</a:t>
            </a:r>
            <a:r>
              <a:rPr lang="ru-RU" sz="1800" dirty="0" smtClean="0">
                <a:cs typeface="Times New Roman" pitchFamily="18" charset="0"/>
              </a:rPr>
              <a:t>»</a:t>
            </a:r>
          </a:p>
          <a:p>
            <a:pPr>
              <a:buClr>
                <a:srgbClr val="00B050"/>
              </a:buClr>
              <a:buSzPct val="116000"/>
              <a:buFont typeface="Wingdings" pitchFamily="2" charset="2"/>
              <a:buChar char="ü"/>
            </a:pPr>
            <a:endParaRPr lang="ru-RU" sz="1000" dirty="0" smtClean="0">
              <a:cs typeface="Times New Roman" pitchFamily="18" charset="0"/>
            </a:endParaRPr>
          </a:p>
          <a:p>
            <a:pPr>
              <a:buClr>
                <a:srgbClr val="00B050"/>
              </a:buClr>
              <a:buSzPct val="116000"/>
              <a:buFont typeface="Wingdings" pitchFamily="2" charset="2"/>
              <a:buChar char="ü"/>
            </a:pPr>
            <a:r>
              <a:rPr lang="ru-RU" sz="1800" dirty="0" smtClean="0">
                <a:cs typeface="Times New Roman" pitchFamily="18" charset="0"/>
              </a:rPr>
              <a:t>Письмо </a:t>
            </a:r>
            <a:r>
              <a:rPr lang="ru-RU" sz="1800" dirty="0" err="1" smtClean="0">
                <a:cs typeface="Times New Roman" pitchFamily="18" charset="0"/>
              </a:rPr>
              <a:t>МОиН</a:t>
            </a:r>
            <a:r>
              <a:rPr lang="ru-RU" sz="1800" dirty="0" smtClean="0">
                <a:cs typeface="Times New Roman" pitchFamily="18" charset="0"/>
              </a:rPr>
              <a:t> РТ №21873/14 от 20.11.2014 «</a:t>
            </a:r>
            <a:r>
              <a:rPr lang="ru-RU" sz="1800" i="1" dirty="0" smtClean="0">
                <a:cs typeface="Times New Roman" pitchFamily="18" charset="0"/>
              </a:rPr>
              <a:t>О </a:t>
            </a:r>
            <a:r>
              <a:rPr lang="ru-RU" sz="1800" i="1" dirty="0">
                <a:cs typeface="Times New Roman" pitchFamily="18" charset="0"/>
              </a:rPr>
              <a:t>порядке  использования финансовых средств </a:t>
            </a:r>
            <a:r>
              <a:rPr lang="ru-RU" sz="1800" i="1" dirty="0" smtClean="0">
                <a:cs typeface="Times New Roman" pitchFamily="18" charset="0"/>
              </a:rPr>
              <a:t>образовательными </a:t>
            </a:r>
            <a:r>
              <a:rPr lang="ru-RU" sz="1800" i="1" dirty="0">
                <a:cs typeface="Times New Roman" pitchFamily="18" charset="0"/>
              </a:rPr>
              <a:t>организациями</a:t>
            </a:r>
            <a:r>
              <a:rPr lang="ru-RU" sz="1800" dirty="0" smtClean="0">
                <a:cs typeface="Times New Roman" pitchFamily="18" charset="0"/>
              </a:rPr>
              <a:t>»</a:t>
            </a:r>
          </a:p>
          <a:p>
            <a:pPr>
              <a:buClr>
                <a:srgbClr val="00B050"/>
              </a:buClr>
              <a:buSzPct val="116000"/>
              <a:buFont typeface="Wingdings" pitchFamily="2" charset="2"/>
              <a:buChar char="ü"/>
            </a:pPr>
            <a:endParaRPr lang="ru-RU" sz="1000" dirty="0" smtClean="0">
              <a:cs typeface="Times New Roman" pitchFamily="18" charset="0"/>
            </a:endParaRPr>
          </a:p>
          <a:p>
            <a:pPr>
              <a:buClr>
                <a:srgbClr val="00B050"/>
              </a:buClr>
              <a:buSzPct val="116000"/>
              <a:buFont typeface="Wingdings" pitchFamily="2" charset="2"/>
              <a:buChar char="ü"/>
            </a:pPr>
            <a:r>
              <a:rPr lang="ru-RU" sz="1800" dirty="0" smtClean="0">
                <a:cs typeface="Times New Roman" pitchFamily="18" charset="0"/>
              </a:rPr>
              <a:t>Письмо МОиН РТ №1623/15 от 08.09.2015 «</a:t>
            </a:r>
            <a:r>
              <a:rPr lang="ru-RU" sz="1800" i="1" dirty="0" smtClean="0">
                <a:cs typeface="Times New Roman" pitchFamily="18" charset="0"/>
              </a:rPr>
              <a:t>Рекомендации </a:t>
            </a:r>
            <a:r>
              <a:rPr lang="ru-RU" sz="1800" i="1" dirty="0">
                <a:cs typeface="Times New Roman" pitchFamily="18" charset="0"/>
              </a:rPr>
              <a:t>по привлечению внебюджетных средств, организации выездов  на культурно-массовые  мероприятия, организации туристических поездок в образовательных учреждениях</a:t>
            </a:r>
            <a:r>
              <a:rPr lang="ru-RU" sz="1800" dirty="0">
                <a:cs typeface="Times New Roman" pitchFamily="18" charset="0"/>
              </a:rPr>
              <a:t>» </a:t>
            </a:r>
            <a:endParaRPr lang="ru-RU" sz="1800" dirty="0" smtClean="0">
              <a:cs typeface="Times New Roman" pitchFamily="18" charset="0"/>
            </a:endParaRPr>
          </a:p>
          <a:p>
            <a:pPr>
              <a:buClr>
                <a:srgbClr val="00B050"/>
              </a:buClr>
              <a:buSzPct val="116000"/>
              <a:buNone/>
            </a:pPr>
            <a:endParaRPr lang="ru-RU" sz="1000" dirty="0" smtClean="0">
              <a:cs typeface="Times New Roman" pitchFamily="18" charset="0"/>
            </a:endParaRPr>
          </a:p>
          <a:p>
            <a:pPr>
              <a:buClr>
                <a:srgbClr val="00B050"/>
              </a:buClr>
              <a:buSzPct val="116000"/>
              <a:buFont typeface="Wingdings" pitchFamily="2" charset="2"/>
              <a:buChar char="ü"/>
            </a:pPr>
            <a:r>
              <a:rPr lang="ru-RU" sz="1800" dirty="0" smtClean="0">
                <a:cs typeface="Times New Roman" pitchFamily="18" charset="0"/>
              </a:rPr>
              <a:t>Письмо в адрес управлений образования муниципальных образований республики «</a:t>
            </a:r>
            <a:r>
              <a:rPr lang="ru-RU" sz="1800" i="1" dirty="0" smtClean="0">
                <a:cs typeface="Times New Roman" pitchFamily="18" charset="0"/>
              </a:rPr>
              <a:t>О запрете </a:t>
            </a:r>
            <a:r>
              <a:rPr lang="ru-RU" sz="1800" i="1" dirty="0">
                <a:cs typeface="Times New Roman" pitchFamily="18" charset="0"/>
              </a:rPr>
              <a:t>дарить и получать </a:t>
            </a:r>
            <a:r>
              <a:rPr lang="ru-RU" sz="1800" i="1" dirty="0" smtClean="0">
                <a:cs typeface="Times New Roman" pitchFamily="18" charset="0"/>
              </a:rPr>
              <a:t>подарки</a:t>
            </a:r>
            <a:r>
              <a:rPr lang="ru-RU" sz="1800" dirty="0" smtClean="0">
                <a:cs typeface="Times New Roman" pitchFamily="18" charset="0"/>
              </a:rPr>
              <a:t>»</a:t>
            </a:r>
            <a:endParaRPr lang="ru-RU" sz="18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35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" y="0"/>
            <a:ext cx="1403648" cy="5143500"/>
          </a:xfrm>
          <a:prstGeom prst="rect">
            <a:avLst/>
          </a:prstGeom>
        </p:spPr>
      </p:pic>
      <p:pic>
        <p:nvPicPr>
          <p:cNvPr id="3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91680" y="195536"/>
            <a:ext cx="74523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33"/>
            <a:r>
              <a:rPr lang="ru-RU" sz="2400" b="1" dirty="0" smtClean="0">
                <a:ln w="10541" cmpd="sng">
                  <a:solidFill>
                    <a:srgbClr val="4E67C8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E67C8">
                        <a:tint val="40000"/>
                        <a:satMod val="250000"/>
                      </a:srgbClr>
                    </a:gs>
                    <a:gs pos="9000">
                      <a:srgbClr val="4E67C8">
                        <a:tint val="52000"/>
                        <a:satMod val="300000"/>
                      </a:srgbClr>
                    </a:gs>
                    <a:gs pos="50000">
                      <a:srgbClr val="4E67C8">
                        <a:shade val="20000"/>
                        <a:satMod val="300000"/>
                      </a:srgbClr>
                    </a:gs>
                    <a:gs pos="79000">
                      <a:srgbClr val="4E67C8">
                        <a:tint val="52000"/>
                        <a:satMod val="300000"/>
                      </a:srgbClr>
                    </a:gs>
                    <a:gs pos="100000">
                      <a:srgbClr val="4E67C8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Нормативные правовые акты, регулирующие порядок привлечения внебюджетных средств </a:t>
            </a:r>
            <a:endParaRPr lang="ru-RU" sz="2400" b="1" dirty="0">
              <a:ln w="10541" cmpd="sng">
                <a:solidFill>
                  <a:srgbClr val="4E67C8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E67C8">
                      <a:tint val="40000"/>
                      <a:satMod val="250000"/>
                    </a:srgbClr>
                  </a:gs>
                  <a:gs pos="9000">
                    <a:srgbClr val="4E67C8">
                      <a:tint val="52000"/>
                      <a:satMod val="300000"/>
                    </a:srgbClr>
                  </a:gs>
                  <a:gs pos="50000">
                    <a:srgbClr val="4E67C8">
                      <a:shade val="20000"/>
                      <a:satMod val="300000"/>
                    </a:srgbClr>
                  </a:gs>
                  <a:gs pos="79000">
                    <a:srgbClr val="4E67C8">
                      <a:tint val="52000"/>
                      <a:satMod val="300000"/>
                    </a:srgbClr>
                  </a:gs>
                  <a:gs pos="100000">
                    <a:srgbClr val="4E67C8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31640" y="1347664"/>
            <a:ext cx="7812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4290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Статья 101 Федерального закона  от 29.12.2012г. №273- ФЗ </a:t>
            </a:r>
          </a:p>
          <a:p>
            <a:pPr indent="34290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«Об образовании в Российской Федерации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19672" y="2139702"/>
            <a:ext cx="73448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333"/>
            <a:r>
              <a:rPr lang="ru-RU" b="1" dirty="0" smtClean="0">
                <a:solidFill>
                  <a:prstClr val="black"/>
                </a:solidFill>
              </a:rPr>
              <a:t>Статья 4 Федерального закона от 11.08.1995 №135-ФЗ  «О благотворительной деятельности и благотворительных организациях»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03648" y="3219827"/>
            <a:ext cx="76328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582" indent="-182867" algn="just" defTabSz="914333">
              <a:spcBef>
                <a:spcPct val="20000"/>
              </a:spcBef>
              <a:spcAft>
                <a:spcPts val="300"/>
              </a:spcAft>
              <a:buClr>
                <a:srgbClr val="00B050"/>
              </a:buClr>
              <a:buSzPct val="116000"/>
              <a:defRPr/>
            </a:pPr>
            <a:r>
              <a:rPr lang="ru-RU" dirty="0" smtClean="0">
                <a:solidFill>
                  <a:prstClr val="black"/>
                </a:solidFill>
              </a:rPr>
              <a:t>	</a:t>
            </a:r>
            <a:r>
              <a:rPr lang="ru-RU" b="1" dirty="0" smtClean="0">
                <a:solidFill>
                  <a:prstClr val="black"/>
                </a:solidFill>
              </a:rPr>
              <a:t>Письмо </a:t>
            </a:r>
            <a:r>
              <a:rPr lang="ru-RU" b="1" dirty="0" err="1" smtClean="0">
                <a:solidFill>
                  <a:prstClr val="black"/>
                </a:solidFill>
              </a:rPr>
              <a:t>МОиН</a:t>
            </a:r>
            <a:r>
              <a:rPr lang="ru-RU" b="1" dirty="0" smtClean="0">
                <a:solidFill>
                  <a:prstClr val="black"/>
                </a:solidFill>
              </a:rPr>
              <a:t> РФ №вк-2227/08 от 09.09.2015 «О недопущении незаконных сборов денежных средств» </a:t>
            </a:r>
          </a:p>
        </p:txBody>
      </p:sp>
    </p:spTree>
    <p:extLst>
      <p:ext uri="{BB962C8B-B14F-4D97-AF65-F5344CB8AC3E}">
        <p14:creationId xmlns:p14="http://schemas.microsoft.com/office/powerpoint/2010/main" val="2191490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" y="0"/>
            <a:ext cx="1259631" cy="5143500"/>
          </a:xfrm>
          <a:prstGeom prst="rect">
            <a:avLst/>
          </a:prstGeom>
        </p:spPr>
      </p:pic>
      <p:pic>
        <p:nvPicPr>
          <p:cNvPr id="5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5486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03648" y="915566"/>
            <a:ext cx="4320480" cy="52322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1400" dirty="0" smtClean="0">
                <a:solidFill>
                  <a:prstClr val="black"/>
                </a:solidFill>
              </a:rPr>
              <a:t>Решение о принятии благотворительной помощи образовательной организацией принимается 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660232" y="915566"/>
            <a:ext cx="2213992" cy="52322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1400" dirty="0" smtClean="0">
                <a:solidFill>
                  <a:prstClr val="black"/>
                </a:solidFill>
              </a:rPr>
              <a:t>по согласованию с учредителем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03648" y="1923678"/>
            <a:ext cx="4320480" cy="52322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1400" dirty="0" smtClean="0">
                <a:solidFill>
                  <a:prstClr val="black"/>
                </a:solidFill>
              </a:rPr>
              <a:t>Вся поступающая в образовательную организацию благотворительная помощь 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660232" y="1851670"/>
            <a:ext cx="2232248" cy="52322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333"/>
            <a:r>
              <a:rPr lang="ru-RU" sz="1400" dirty="0" smtClean="0">
                <a:solidFill>
                  <a:prstClr val="black"/>
                </a:solidFill>
              </a:rPr>
              <a:t>подлежит обязательной регистрации в журнале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03648" y="2859782"/>
            <a:ext cx="4392488" cy="73866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333"/>
            <a:r>
              <a:rPr lang="ru-RU" sz="1400" dirty="0" smtClean="0">
                <a:solidFill>
                  <a:prstClr val="black"/>
                </a:solidFill>
              </a:rPr>
              <a:t>При передаче и целевом использовании денежных средств, имущества, при оказании услуг 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660232" y="3003848"/>
            <a:ext cx="2232248" cy="30777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333"/>
            <a:r>
              <a:rPr lang="ru-RU" sz="1400" dirty="0" smtClean="0">
                <a:solidFill>
                  <a:prstClr val="black"/>
                </a:solidFill>
              </a:rPr>
              <a:t>оформляется договор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03648" y="4011911"/>
            <a:ext cx="4392488" cy="73866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1400" dirty="0" smtClean="0">
                <a:solidFill>
                  <a:prstClr val="black"/>
                </a:solidFill>
              </a:rPr>
              <a:t>Принятие и расходование денежных средств происходит через внебюджетный счет образовательной организации.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660232" y="4011911"/>
            <a:ext cx="2232248" cy="73866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333"/>
            <a:r>
              <a:rPr lang="ru-RU" sz="1400" dirty="0" smtClean="0">
                <a:solidFill>
                  <a:prstClr val="black"/>
                </a:solidFill>
              </a:rPr>
              <a:t>через внебюджетный счет образовательной организации.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691680" y="195536"/>
            <a:ext cx="75963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33"/>
            <a:r>
              <a:rPr lang="ru-RU" sz="2400" b="1" dirty="0" smtClean="0">
                <a:ln w="10541" cmpd="sng">
                  <a:solidFill>
                    <a:srgbClr val="4E67C8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E67C8">
                        <a:tint val="40000"/>
                        <a:satMod val="250000"/>
                      </a:srgbClr>
                    </a:gs>
                    <a:gs pos="9000">
                      <a:srgbClr val="4E67C8">
                        <a:tint val="52000"/>
                        <a:satMod val="300000"/>
                      </a:srgbClr>
                    </a:gs>
                    <a:gs pos="50000">
                      <a:srgbClr val="4E67C8">
                        <a:shade val="20000"/>
                        <a:satMod val="300000"/>
                      </a:srgbClr>
                    </a:gs>
                    <a:gs pos="79000">
                      <a:srgbClr val="4E67C8">
                        <a:tint val="52000"/>
                        <a:satMod val="300000"/>
                      </a:srgbClr>
                    </a:gs>
                    <a:gs pos="100000">
                      <a:srgbClr val="4E67C8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Порядок привлечения внебюджетных средств</a:t>
            </a:r>
            <a:endParaRPr lang="ru-RU" sz="2400" b="1" dirty="0">
              <a:ln w="10541" cmpd="sng">
                <a:solidFill>
                  <a:srgbClr val="4E67C8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E67C8">
                      <a:tint val="40000"/>
                      <a:satMod val="250000"/>
                    </a:srgbClr>
                  </a:gs>
                  <a:gs pos="9000">
                    <a:srgbClr val="4E67C8">
                      <a:tint val="52000"/>
                      <a:satMod val="300000"/>
                    </a:srgbClr>
                  </a:gs>
                  <a:gs pos="50000">
                    <a:srgbClr val="4E67C8">
                      <a:shade val="20000"/>
                      <a:satMod val="300000"/>
                    </a:srgbClr>
                  </a:gs>
                  <a:gs pos="79000">
                    <a:srgbClr val="4E67C8">
                      <a:tint val="52000"/>
                      <a:satMod val="300000"/>
                    </a:srgbClr>
                  </a:gs>
                  <a:gs pos="100000">
                    <a:srgbClr val="4E67C8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15" name="Стрелка вправо 14"/>
          <p:cNvSpPr/>
          <p:nvPr/>
        </p:nvSpPr>
        <p:spPr>
          <a:xfrm>
            <a:off x="5868144" y="987574"/>
            <a:ext cx="720080" cy="504056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33"/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Стрелка вправо 15"/>
          <p:cNvSpPr/>
          <p:nvPr/>
        </p:nvSpPr>
        <p:spPr>
          <a:xfrm rot="5400000">
            <a:off x="3311903" y="1455626"/>
            <a:ext cx="360040" cy="432048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33"/>
            <a:endParaRPr lang="ru-RU">
              <a:solidFill>
                <a:prstClr val="white"/>
              </a:solidFill>
            </a:endParaRPr>
          </a:p>
        </p:txBody>
      </p:sp>
      <p:sp>
        <p:nvSpPr>
          <p:cNvPr id="27" name="Стрелка вправо 26"/>
          <p:cNvSpPr/>
          <p:nvPr/>
        </p:nvSpPr>
        <p:spPr>
          <a:xfrm>
            <a:off x="5868144" y="1851670"/>
            <a:ext cx="720080" cy="504056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33"/>
            <a:endParaRPr lang="ru-RU">
              <a:solidFill>
                <a:prstClr val="white"/>
              </a:solidFill>
            </a:endParaRPr>
          </a:p>
        </p:txBody>
      </p:sp>
      <p:sp>
        <p:nvSpPr>
          <p:cNvPr id="28" name="Стрелка вправо 27"/>
          <p:cNvSpPr/>
          <p:nvPr/>
        </p:nvSpPr>
        <p:spPr>
          <a:xfrm>
            <a:off x="5868144" y="2931790"/>
            <a:ext cx="720080" cy="504056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33"/>
            <a:endParaRPr lang="ru-RU">
              <a:solidFill>
                <a:prstClr val="white"/>
              </a:solidFill>
            </a:endParaRPr>
          </a:p>
        </p:txBody>
      </p:sp>
      <p:sp>
        <p:nvSpPr>
          <p:cNvPr id="29" name="Стрелка вправо 28"/>
          <p:cNvSpPr/>
          <p:nvPr/>
        </p:nvSpPr>
        <p:spPr>
          <a:xfrm>
            <a:off x="5868144" y="4155928"/>
            <a:ext cx="720080" cy="504056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33"/>
            <a:endParaRPr lang="ru-RU">
              <a:solidFill>
                <a:prstClr val="white"/>
              </a:solidFill>
            </a:endParaRPr>
          </a:p>
        </p:txBody>
      </p:sp>
      <p:sp>
        <p:nvSpPr>
          <p:cNvPr id="30" name="Стрелка вправо 29"/>
          <p:cNvSpPr/>
          <p:nvPr/>
        </p:nvSpPr>
        <p:spPr>
          <a:xfrm rot="5400000">
            <a:off x="3311903" y="3615866"/>
            <a:ext cx="360040" cy="432048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33"/>
            <a:endParaRPr lang="ru-RU">
              <a:solidFill>
                <a:prstClr val="white"/>
              </a:solidFill>
            </a:endParaRPr>
          </a:p>
        </p:txBody>
      </p:sp>
      <p:sp>
        <p:nvSpPr>
          <p:cNvPr id="31" name="Стрелка вправо 30"/>
          <p:cNvSpPr/>
          <p:nvPr/>
        </p:nvSpPr>
        <p:spPr>
          <a:xfrm rot="5400000">
            <a:off x="3311903" y="2463738"/>
            <a:ext cx="360040" cy="432048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33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" y="0"/>
            <a:ext cx="1403648" cy="5143500"/>
          </a:xfrm>
          <a:prstGeom prst="rect">
            <a:avLst/>
          </a:prstGeom>
        </p:spPr>
      </p:pic>
      <p:pic>
        <p:nvPicPr>
          <p:cNvPr id="5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691680" y="195536"/>
            <a:ext cx="75963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33"/>
            <a:r>
              <a:rPr lang="ru-RU" sz="2400" b="1" dirty="0" smtClean="0">
                <a:ln w="10541" cmpd="sng">
                  <a:solidFill>
                    <a:srgbClr val="4E67C8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E67C8">
                        <a:tint val="40000"/>
                        <a:satMod val="250000"/>
                      </a:srgbClr>
                    </a:gs>
                    <a:gs pos="9000">
                      <a:srgbClr val="4E67C8">
                        <a:tint val="52000"/>
                        <a:satMod val="300000"/>
                      </a:srgbClr>
                    </a:gs>
                    <a:gs pos="50000">
                      <a:srgbClr val="4E67C8">
                        <a:shade val="20000"/>
                        <a:satMod val="300000"/>
                      </a:srgbClr>
                    </a:gs>
                    <a:gs pos="79000">
                      <a:srgbClr val="4E67C8">
                        <a:tint val="52000"/>
                        <a:satMod val="300000"/>
                      </a:srgbClr>
                    </a:gs>
                    <a:gs pos="100000">
                      <a:srgbClr val="4E67C8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Порядок привлечения внебюджетных средств</a:t>
            </a:r>
            <a:endParaRPr lang="ru-RU" sz="2400" b="1" dirty="0">
              <a:ln w="10541" cmpd="sng">
                <a:solidFill>
                  <a:srgbClr val="4E67C8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E67C8">
                      <a:tint val="40000"/>
                      <a:satMod val="250000"/>
                    </a:srgbClr>
                  </a:gs>
                  <a:gs pos="9000">
                    <a:srgbClr val="4E67C8">
                      <a:tint val="52000"/>
                      <a:satMod val="300000"/>
                    </a:srgbClr>
                  </a:gs>
                  <a:gs pos="50000">
                    <a:srgbClr val="4E67C8">
                      <a:shade val="20000"/>
                      <a:satMod val="300000"/>
                    </a:srgbClr>
                  </a:gs>
                  <a:gs pos="79000">
                    <a:srgbClr val="4E67C8">
                      <a:tint val="52000"/>
                      <a:satMod val="300000"/>
                    </a:srgbClr>
                  </a:gs>
                  <a:gs pos="100000">
                    <a:srgbClr val="4E67C8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79912" y="915566"/>
            <a:ext cx="3024336" cy="40011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2000" b="1" dirty="0" smtClean="0">
                <a:solidFill>
                  <a:prstClr val="black"/>
                </a:solidFill>
              </a:rPr>
              <a:t>Благотворитель</a:t>
            </a:r>
            <a:endParaRPr lang="ru-RU" sz="2000" b="1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68144" y="1635646"/>
            <a:ext cx="3024336" cy="40011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2000" b="1" dirty="0" smtClean="0">
                <a:solidFill>
                  <a:prstClr val="black"/>
                </a:solidFill>
              </a:rPr>
              <a:t>  договор</a:t>
            </a:r>
            <a:endParaRPr lang="ru-RU" sz="2000" b="1" dirty="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47664" y="1635646"/>
            <a:ext cx="3024336" cy="40011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2000" b="1" dirty="0" smtClean="0">
                <a:solidFill>
                  <a:prstClr val="black"/>
                </a:solidFill>
              </a:rPr>
              <a:t>пишет заявление</a:t>
            </a:r>
            <a:endParaRPr lang="ru-RU" sz="2000" b="1" dirty="0">
              <a:solidFill>
                <a:prstClr val="black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779912" y="3147814"/>
            <a:ext cx="2880320" cy="40011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2000" b="1" dirty="0" smtClean="0">
                <a:solidFill>
                  <a:prstClr val="black"/>
                </a:solidFill>
              </a:rPr>
              <a:t>Цели</a:t>
            </a:r>
            <a:endParaRPr lang="ru-RU" sz="2000" b="1" dirty="0">
              <a:solidFill>
                <a:prstClr val="black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779912" y="2427734"/>
            <a:ext cx="2880320" cy="40011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2000" b="1" dirty="0" smtClean="0">
                <a:solidFill>
                  <a:prstClr val="black"/>
                </a:solidFill>
              </a:rPr>
              <a:t>Сумма (имущество)</a:t>
            </a:r>
            <a:endParaRPr lang="ru-RU" sz="2000" b="1" dirty="0">
              <a:solidFill>
                <a:prstClr val="black"/>
              </a:solidFill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3203848" y="2067695"/>
            <a:ext cx="576064" cy="63210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3203848" y="2067695"/>
            <a:ext cx="576064" cy="12801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>
            <a:off x="6660232" y="2067694"/>
            <a:ext cx="1008112" cy="6480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>
            <a:off x="6660232" y="2067695"/>
            <a:ext cx="1008112" cy="12801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7668344" y="2067696"/>
            <a:ext cx="0" cy="1872208"/>
          </a:xfrm>
          <a:prstGeom prst="straightConnector1">
            <a:avLst/>
          </a:prstGeom>
          <a:ln>
            <a:tailEnd type="arrow"/>
          </a:ln>
          <a:effectLst>
            <a:outerShdw blurRad="40005" dist="22984" dir="5400000" rotWithShape="0">
              <a:srgbClr val="000000">
                <a:alpha val="45000"/>
              </a:srgbClr>
            </a:outerShdw>
            <a:softEdge rad="635000"/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4283968" y="3939902"/>
            <a:ext cx="4752528" cy="92333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b="1" dirty="0" smtClean="0">
                <a:solidFill>
                  <a:prstClr val="black"/>
                </a:solidFill>
              </a:rPr>
              <a:t>Предмет  </a:t>
            </a:r>
            <a:r>
              <a:rPr lang="ru-RU" b="1" dirty="0" smtClean="0">
                <a:solidFill>
                  <a:srgbClr val="FF0000"/>
                </a:solidFill>
              </a:rPr>
              <a:t>(</a:t>
            </a:r>
            <a:r>
              <a:rPr lang="ru-RU" dirty="0" smtClean="0">
                <a:solidFill>
                  <a:srgbClr val="FF0000"/>
                </a:solidFill>
              </a:rPr>
              <a:t>безвозмездное выполнение благотворителем работ и (или) оказание услуг в интересах </a:t>
            </a:r>
            <a:r>
              <a:rPr lang="ru-RU" dirty="0" err="1" smtClean="0">
                <a:solidFill>
                  <a:srgbClr val="FF0000"/>
                </a:solidFill>
              </a:rPr>
              <a:t>благополучателя</a:t>
            </a:r>
            <a:r>
              <a:rPr lang="ru-RU" dirty="0" smtClean="0">
                <a:solidFill>
                  <a:srgbClr val="FF0000"/>
                </a:solidFill>
              </a:rPr>
              <a:t>)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78178" name="Picture 2" descr="http://balss.ru/wp-content/uploads/2013/03/want-help-log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2931791"/>
            <a:ext cx="2808312" cy="245787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53" name="Прямая со стрелкой 52"/>
          <p:cNvCxnSpPr/>
          <p:nvPr/>
        </p:nvCxnSpPr>
        <p:spPr>
          <a:xfrm flipH="1">
            <a:off x="4572000" y="1347654"/>
            <a:ext cx="648072" cy="27206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>
            <a:off x="5220072" y="1347614"/>
            <a:ext cx="648072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stCxn id="9" idx="3"/>
            <a:endCxn id="8" idx="1"/>
          </p:cNvCxnSpPr>
          <p:nvPr/>
        </p:nvCxnSpPr>
        <p:spPr>
          <a:xfrm>
            <a:off x="4572000" y="1835701"/>
            <a:ext cx="129614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594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" y="0"/>
            <a:ext cx="1403648" cy="5143500"/>
          </a:xfrm>
          <a:prstGeom prst="rect">
            <a:avLst/>
          </a:prstGeom>
        </p:spPr>
      </p:pic>
      <p:pic>
        <p:nvPicPr>
          <p:cNvPr id="5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563899" y="699592"/>
            <a:ext cx="3432225" cy="30777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1400" dirty="0" smtClean="0">
                <a:solidFill>
                  <a:prstClr val="black"/>
                </a:solidFill>
              </a:rPr>
              <a:t>По итогам календарного года 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19672" y="1275656"/>
            <a:ext cx="2736304" cy="30777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sz="1400" dirty="0" smtClean="0">
                <a:solidFill>
                  <a:prstClr val="black"/>
                </a:solidFill>
              </a:rPr>
              <a:t>на информационном стенде 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68144" y="1275606"/>
            <a:ext cx="2808312" cy="36933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333"/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sz="1400" dirty="0" smtClean="0">
                <a:solidFill>
                  <a:prstClr val="black"/>
                </a:solidFill>
              </a:rPr>
              <a:t>на официальном сайте 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95736" y="1923728"/>
            <a:ext cx="6264696" cy="30777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333"/>
            <a:r>
              <a:rPr lang="ru-RU" sz="1400" dirty="0" smtClean="0">
                <a:solidFill>
                  <a:prstClr val="black"/>
                </a:solidFill>
              </a:rPr>
              <a:t>Отчет о расходовании добровольных благотворительных пожертвований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19672" y="2499792"/>
            <a:ext cx="2808312" cy="30777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333"/>
            <a:r>
              <a:rPr lang="ru-RU" sz="1400" dirty="0" smtClean="0">
                <a:solidFill>
                  <a:prstClr val="black"/>
                </a:solidFill>
              </a:rPr>
              <a:t>информация о приходе </a:t>
            </a:r>
            <a:r>
              <a:rPr lang="ru-RU" sz="1400" dirty="0" err="1" smtClean="0">
                <a:solidFill>
                  <a:prstClr val="black"/>
                </a:solidFill>
              </a:rPr>
              <a:t>д</a:t>
            </a:r>
            <a:r>
              <a:rPr lang="ru-RU" sz="1400" dirty="0" smtClean="0">
                <a:solidFill>
                  <a:prstClr val="black"/>
                </a:solidFill>
              </a:rPr>
              <a:t>/с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868144" y="2499792"/>
            <a:ext cx="2468946" cy="30777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defTabSz="914333"/>
            <a:r>
              <a:rPr lang="ru-RU" sz="1400" dirty="0" smtClean="0">
                <a:solidFill>
                  <a:prstClr val="black"/>
                </a:solidFill>
              </a:rPr>
              <a:t>Информация о расходе </a:t>
            </a:r>
            <a:r>
              <a:rPr lang="ru-RU" sz="1400" dirty="0" err="1" smtClean="0">
                <a:solidFill>
                  <a:prstClr val="black"/>
                </a:solidFill>
              </a:rPr>
              <a:t>д</a:t>
            </a:r>
            <a:r>
              <a:rPr lang="ru-RU" sz="1400" dirty="0" smtClean="0">
                <a:solidFill>
                  <a:prstClr val="black"/>
                </a:solidFill>
              </a:rPr>
              <a:t>/с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707915" y="2931840"/>
            <a:ext cx="2736303" cy="30777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333"/>
            <a:r>
              <a:rPr lang="ru-RU" sz="1400" dirty="0" smtClean="0">
                <a:solidFill>
                  <a:prstClr val="black"/>
                </a:solidFill>
              </a:rPr>
              <a:t>Информация об остатке </a:t>
            </a:r>
            <a:r>
              <a:rPr lang="ru-RU" sz="1400" dirty="0" err="1" smtClean="0">
                <a:solidFill>
                  <a:prstClr val="black"/>
                </a:solidFill>
              </a:rPr>
              <a:t>д</a:t>
            </a:r>
            <a:r>
              <a:rPr lang="ru-RU" sz="1400" dirty="0" smtClean="0">
                <a:solidFill>
                  <a:prstClr val="black"/>
                </a:solidFill>
              </a:rPr>
              <a:t>/с</a:t>
            </a:r>
            <a:endParaRPr lang="ru-RU" sz="1400" dirty="0">
              <a:solidFill>
                <a:prstClr val="black"/>
              </a:solidFill>
            </a:endParaRPr>
          </a:p>
        </p:txBody>
      </p:sp>
      <p:pic>
        <p:nvPicPr>
          <p:cNvPr id="177155" name="Picture 3" descr="http://www.2904747.ru/Image.files/blank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3487479"/>
            <a:ext cx="7740352" cy="1656071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1691680" y="195536"/>
            <a:ext cx="75963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33"/>
            <a:r>
              <a:rPr lang="ru-RU" sz="2400" b="1" dirty="0" smtClean="0">
                <a:ln w="10541" cmpd="sng">
                  <a:solidFill>
                    <a:srgbClr val="4E67C8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E67C8">
                        <a:tint val="40000"/>
                        <a:satMod val="250000"/>
                      </a:srgbClr>
                    </a:gs>
                    <a:gs pos="9000">
                      <a:srgbClr val="4E67C8">
                        <a:tint val="52000"/>
                        <a:satMod val="300000"/>
                      </a:srgbClr>
                    </a:gs>
                    <a:gs pos="50000">
                      <a:srgbClr val="4E67C8">
                        <a:shade val="20000"/>
                        <a:satMod val="300000"/>
                      </a:srgbClr>
                    </a:gs>
                    <a:gs pos="79000">
                      <a:srgbClr val="4E67C8">
                        <a:tint val="52000"/>
                        <a:satMod val="300000"/>
                      </a:srgbClr>
                    </a:gs>
                    <a:gs pos="100000">
                      <a:srgbClr val="4E67C8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Порядок привлечения внебюджетных средств</a:t>
            </a:r>
            <a:endParaRPr lang="ru-RU" sz="2400" b="1" dirty="0">
              <a:ln w="10541" cmpd="sng">
                <a:solidFill>
                  <a:srgbClr val="4E67C8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E67C8">
                      <a:tint val="40000"/>
                      <a:satMod val="250000"/>
                    </a:srgbClr>
                  </a:gs>
                  <a:gs pos="9000">
                    <a:srgbClr val="4E67C8">
                      <a:tint val="52000"/>
                      <a:satMod val="300000"/>
                    </a:srgbClr>
                  </a:gs>
                  <a:gs pos="50000">
                    <a:srgbClr val="4E67C8">
                      <a:shade val="20000"/>
                      <a:satMod val="300000"/>
                    </a:srgbClr>
                  </a:gs>
                  <a:gs pos="79000">
                    <a:srgbClr val="4E67C8">
                      <a:tint val="52000"/>
                      <a:satMod val="300000"/>
                    </a:srgbClr>
                  </a:gs>
                  <a:gs pos="100000">
                    <a:srgbClr val="4E67C8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4355976" y="1059582"/>
            <a:ext cx="216024" cy="2160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5148064" y="1635646"/>
            <a:ext cx="720080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4355976" y="1563639"/>
            <a:ext cx="648072" cy="3600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5580112" y="1059582"/>
            <a:ext cx="288032" cy="2160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H="1">
            <a:off x="4427984" y="2283718"/>
            <a:ext cx="288032" cy="2160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5580112" y="2283718"/>
            <a:ext cx="288032" cy="2160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5148064" y="2283718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518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" y="0"/>
            <a:ext cx="1403648" cy="5143500"/>
          </a:xfrm>
          <a:prstGeom prst="rect">
            <a:avLst/>
          </a:prstGeom>
        </p:spPr>
      </p:pic>
      <p:pic>
        <p:nvPicPr>
          <p:cNvPr id="5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5105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1419623"/>
            <a:ext cx="3419872" cy="3530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510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47664" y="1563638"/>
            <a:ext cx="3960440" cy="344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727176" y="195486"/>
            <a:ext cx="7237312" cy="107721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333"/>
            <a:r>
              <a:rPr lang="ru-RU" sz="1600" dirty="0" smtClean="0">
                <a:solidFill>
                  <a:srgbClr val="FF0000"/>
                </a:solidFill>
              </a:rPr>
              <a:t>Письмо МОиН РТ №1623/15 от 08.09.2015 «Рекомендации по привлечению внебюджетных средств, организации выездов  на культурно-массовые  мероприятия, организации туристических поездок в образовательных учреждениях»</a:t>
            </a:r>
            <a:endParaRPr lang="ru-RU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86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53057" y="88209"/>
            <a:ext cx="82089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Рекомендации по организации  </a:t>
            </a:r>
            <a:r>
              <a:rPr lang="ru-RU" sz="3200" b="1" dirty="0" smtClean="0">
                <a:solidFill>
                  <a:srgbClr val="002060"/>
                </a:solidFill>
              </a:rPr>
              <a:t>участия обучающихся в платных мероприятиях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843558"/>
            <a:ext cx="8352930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400" b="1" dirty="0" smtClean="0">
              <a:solidFill>
                <a:srgbClr val="C00000"/>
              </a:solidFill>
            </a:endParaRPr>
          </a:p>
          <a:p>
            <a:r>
              <a:rPr lang="ru-RU" sz="2800" dirty="0">
                <a:solidFill>
                  <a:srgbClr val="002060"/>
                </a:solidFill>
              </a:rPr>
              <a:t>Решение об участии обучающихся и воспитанников в платных культурно-массовых мероприятиях  принимается каждым родителем </a:t>
            </a:r>
            <a:r>
              <a:rPr lang="ru-RU" sz="2800" dirty="0">
                <a:solidFill>
                  <a:srgbClr val="FF0000"/>
                </a:solidFill>
              </a:rPr>
              <a:t>индивидуально и добровольно</a:t>
            </a:r>
          </a:p>
          <a:p>
            <a:endParaRPr lang="ru-RU" sz="2800" dirty="0">
              <a:solidFill>
                <a:srgbClr val="002060"/>
              </a:solidFill>
            </a:endParaRPr>
          </a:p>
          <a:p>
            <a:r>
              <a:rPr lang="ru-RU" sz="2800" dirty="0">
                <a:solidFill>
                  <a:srgbClr val="002060"/>
                </a:solidFill>
              </a:rPr>
              <a:t>Оказание давления на обучающихся, их родителей к участию в таких мероприятиях </a:t>
            </a:r>
            <a:r>
              <a:rPr lang="ru-RU" sz="2800" dirty="0">
                <a:solidFill>
                  <a:srgbClr val="FF0000"/>
                </a:solidFill>
              </a:rPr>
              <a:t>не допускается</a:t>
            </a:r>
          </a:p>
          <a:p>
            <a:endParaRPr lang="ru-RU" sz="2000" dirty="0">
              <a:solidFill>
                <a:srgbClr val="FF0000"/>
              </a:solidFill>
            </a:endParaRPr>
          </a:p>
          <a:p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890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4_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7_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6097</TotalTime>
  <Words>608</Words>
  <Application>Microsoft Office PowerPoint</Application>
  <PresentationFormat>Экран (16:9)</PresentationFormat>
  <Paragraphs>97</Paragraphs>
  <Slides>14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14</vt:i4>
      </vt:variant>
    </vt:vector>
  </HeadingPairs>
  <TitlesOfParts>
    <vt:vector size="24" baseType="lpstr">
      <vt:lpstr>Тема Office</vt:lpstr>
      <vt:lpstr>Воздушный поток</vt:lpstr>
      <vt:lpstr>1_Воздушный поток</vt:lpstr>
      <vt:lpstr>2_Воздушный поток</vt:lpstr>
      <vt:lpstr>3_Воздушный поток</vt:lpstr>
      <vt:lpstr>4_Воздушный поток</vt:lpstr>
      <vt:lpstr>2_Тема Office</vt:lpstr>
      <vt:lpstr>4_Тема Office</vt:lpstr>
      <vt:lpstr>7_Тема Office</vt:lpstr>
      <vt:lpstr>9_Тема Office</vt:lpstr>
      <vt:lpstr>Федеральный закон от 25.12.2008 №273-ФЗ  «О противодействии коррупции» (п.1 ст.1)</vt:lpstr>
      <vt:lpstr>Презентация PowerPoint</vt:lpstr>
      <vt:lpstr>Регламентация деятельности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Полезная информация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Afanaseva</dc:creator>
  <cp:lastModifiedBy>Пользователь</cp:lastModifiedBy>
  <cp:revision>627</cp:revision>
  <cp:lastPrinted>2016-01-13T16:29:43Z</cp:lastPrinted>
  <dcterms:created xsi:type="dcterms:W3CDTF">2014-03-04T07:12:45Z</dcterms:created>
  <dcterms:modified xsi:type="dcterms:W3CDTF">2016-08-19T06:11:08Z</dcterms:modified>
</cp:coreProperties>
</file>